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sldIdLst>
    <p:sldId id="256" r:id="rId2"/>
    <p:sldId id="258" r:id="rId3"/>
    <p:sldId id="267" r:id="rId4"/>
    <p:sldId id="268" r:id="rId5"/>
    <p:sldId id="266" r:id="rId6"/>
    <p:sldId id="270" r:id="rId7"/>
    <p:sldId id="271" r:id="rId8"/>
    <p:sldId id="272" r:id="rId9"/>
    <p:sldId id="269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62" r:id="rId20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6D574E7E-AA84-BD4E-AB10-F59F808A5F26}">
          <p14:sldIdLst>
            <p14:sldId id="256"/>
            <p14:sldId id="258"/>
            <p14:sldId id="267"/>
            <p14:sldId id="268"/>
            <p14:sldId id="266"/>
            <p14:sldId id="270"/>
            <p14:sldId id="271"/>
            <p14:sldId id="272"/>
            <p14:sldId id="269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6405"/>
  </p:normalViewPr>
  <p:slideViewPr>
    <p:cSldViewPr snapToGrid="0" snapToObjects="1">
      <p:cViewPr varScale="1">
        <p:scale>
          <a:sx n="115" d="100"/>
          <a:sy n="115" d="100"/>
        </p:scale>
        <p:origin x="3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MARZO%20202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chinoni\Desktop\Ejecuci&#243;n%20Presupuestaria%20SUBDERE\Control%20Gasto\CONTROL%20GASTO%20MARZO%202023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MARZO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MARZO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MARZO%2020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chinoni\Desktop\Ejecuci&#243;n%20Presupuestaria%20SUBDERE\Control%20Gasto\CONTROL%20GASTO%20MARZO%2020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62963305218514E-2"/>
          <c:y val="0.12672019547852376"/>
          <c:w val="0.87509693065487437"/>
          <c:h val="0.6876766322971718"/>
        </c:manualLayout>
      </c:layout>
      <c:barChart>
        <c:barDir val="col"/>
        <c:grouping val="clustered"/>
        <c:varyColors val="0"/>
        <c:ser>
          <c:idx val="0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C1-4739-885C-CAFACE56C19D}"/>
              </c:ext>
            </c:extLst>
          </c:dPt>
          <c:dLbls>
            <c:dLbl>
              <c:idx val="0"/>
              <c:layout>
                <c:manualLayout>
                  <c:x val="1.7749013092882673E-3"/>
                  <c:y val="-4.9159535531431351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C1-4739-885C-CAFACE56C19D}"/>
                </c:ext>
              </c:extLst>
            </c:dLbl>
            <c:dLbl>
              <c:idx val="1"/>
              <c:layout>
                <c:manualLayout>
                  <c:x val="1.8249486035254961E-3"/>
                  <c:y val="6.353052022343119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C1-4739-885C-CAFACE56C19D}"/>
                </c:ext>
              </c:extLst>
            </c:dLbl>
            <c:dLbl>
              <c:idx val="2"/>
              <c:layout>
                <c:manualLayout>
                  <c:x val="1.3816993404862209E-3"/>
                  <c:y val="-2.7696242111747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C1-4739-885C-CAFACE56C19D}"/>
                </c:ext>
              </c:extLst>
            </c:dLbl>
            <c:dLbl>
              <c:idx val="3"/>
              <c:layout>
                <c:manualLayout>
                  <c:x val="-2.3001699967109173E-3"/>
                  <c:y val="-2.6379661122241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C1-4739-885C-CAFACE56C19D}"/>
                </c:ext>
              </c:extLst>
            </c:dLbl>
            <c:dLbl>
              <c:idx val="4"/>
              <c:layout>
                <c:manualLayout>
                  <c:x val="-1.4262111445205415E-3"/>
                  <c:y val="-1.50156082560685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C1-4739-885C-CAFACE56C19D}"/>
                </c:ext>
              </c:extLst>
            </c:dLbl>
            <c:dLbl>
              <c:idx val="5"/>
              <c:layout>
                <c:manualLayout>
                  <c:x val="3.8814457086222827E-3"/>
                  <c:y val="5.10956840454105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C1-4739-885C-CAFACE56C19D}"/>
                </c:ext>
              </c:extLst>
            </c:dLbl>
            <c:dLbl>
              <c:idx val="6"/>
              <c:layout>
                <c:manualLayout>
                  <c:x val="5.0438679375614578E-3"/>
                  <c:y val="-1.27616000662639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C1-4739-885C-CAFACE56C19D}"/>
                </c:ext>
              </c:extLst>
            </c:dLbl>
            <c:dLbl>
              <c:idx val="7"/>
              <c:layout>
                <c:manualLayout>
                  <c:x val="1.4932370012651717E-3"/>
                  <c:y val="-3.13283324791506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2C1-4739-885C-CAFACE56C19D}"/>
                </c:ext>
              </c:extLst>
            </c:dLbl>
            <c:dLbl>
              <c:idx val="8"/>
              <c:layout>
                <c:manualLayout>
                  <c:x val="1.2124390042819031E-5"/>
                  <c:y val="5.3789725988393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2C1-4739-885C-CAFACE56C19D}"/>
                </c:ext>
              </c:extLst>
            </c:dLbl>
            <c:dLbl>
              <c:idx val="9"/>
              <c:layout>
                <c:manualLayout>
                  <c:x val="-2.5747464088103659E-3"/>
                  <c:y val="-3.08375654226663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2C1-4739-885C-CAFACE56C19D}"/>
                </c:ext>
              </c:extLst>
            </c:dLbl>
            <c:dLbl>
              <c:idx val="10"/>
              <c:layout>
                <c:manualLayout>
                  <c:x val="-8.0403849758205027E-5"/>
                  <c:y val="-3.96051085330310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2C1-4739-885C-CAFACE56C19D}"/>
                </c:ext>
              </c:extLst>
            </c:dLbl>
            <c:dLbl>
              <c:idx val="11"/>
              <c:layout>
                <c:manualLayout>
                  <c:x val="-1.1817178054598773E-3"/>
                  <c:y val="-4.3677646803025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2C1-4739-885C-CAFACE56C19D}"/>
                </c:ext>
              </c:extLst>
            </c:dLbl>
            <c:dLbl>
              <c:idx val="12"/>
              <c:layout>
                <c:manualLayout>
                  <c:x val="-1.1736044918221444E-3"/>
                  <c:y val="-6.2534490880947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C2C1-4739-885C-CAFACE56C19D}"/>
                </c:ext>
              </c:extLst>
            </c:dLbl>
            <c:dLbl>
              <c:idx val="13"/>
              <c:layout>
                <c:manualLayout>
                  <c:x val="1.1896734423100328E-3"/>
                  <c:y val="-1.41624604616730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2C1-4739-885C-CAFACE56C19D}"/>
                </c:ext>
              </c:extLst>
            </c:dLbl>
            <c:dLbl>
              <c:idx val="14"/>
              <c:layout>
                <c:manualLayout>
                  <c:x val="-1.4819104100559873E-3"/>
                  <c:y val="-5.4369535169051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C2C1-4739-885C-CAFACE56C19D}"/>
                </c:ext>
              </c:extLst>
            </c:dLbl>
            <c:dLbl>
              <c:idx val="15"/>
              <c:layout>
                <c:manualLayout>
                  <c:x val="0"/>
                  <c:y val="-1.3149243918474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2C1-4739-885C-CAFACE56C19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Subsecretario'!$O$6:$O$21</c:f>
              <c:numCache>
                <c:formatCode>0.0%</c:formatCode>
                <c:ptCount val="16"/>
                <c:pt idx="0">
                  <c:v>0.19369406383805804</c:v>
                </c:pt>
                <c:pt idx="1">
                  <c:v>0.21807588640578127</c:v>
                </c:pt>
                <c:pt idx="2">
                  <c:v>0.18202631183326951</c:v>
                </c:pt>
                <c:pt idx="3">
                  <c:v>0.30884070014765103</c:v>
                </c:pt>
                <c:pt idx="4">
                  <c:v>8.4663415658953009E-2</c:v>
                </c:pt>
                <c:pt idx="5">
                  <c:v>0.23377203209326561</c:v>
                </c:pt>
                <c:pt idx="6">
                  <c:v>0.16377414392198669</c:v>
                </c:pt>
                <c:pt idx="7">
                  <c:v>0.20991818702957843</c:v>
                </c:pt>
                <c:pt idx="8">
                  <c:v>0.1714555802071695</c:v>
                </c:pt>
                <c:pt idx="9">
                  <c:v>0.19397263675151619</c:v>
                </c:pt>
                <c:pt idx="10">
                  <c:v>0.32068587761142897</c:v>
                </c:pt>
                <c:pt idx="11">
                  <c:v>0.21128208481183372</c:v>
                </c:pt>
                <c:pt idx="12">
                  <c:v>0.20351854966159547</c:v>
                </c:pt>
                <c:pt idx="13">
                  <c:v>0.25544485340350387</c:v>
                </c:pt>
                <c:pt idx="14">
                  <c:v>0.19680183273459093</c:v>
                </c:pt>
                <c:pt idx="15">
                  <c:v>0.16630162121074682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2C1-4739-885C-CAFACE56C1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-614939984"/>
        <c:axId val="-614943792"/>
      </c:barChart>
      <c:lineChart>
        <c:grouping val="standard"/>
        <c:varyColors val="0"/>
        <c:ser>
          <c:idx val="1"/>
          <c:order val="0"/>
          <c:tx>
            <c:v>Promedio Nacional</c:v>
          </c:tx>
          <c:spPr>
            <a:ln w="31750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cat>
            <c:strRef>
              <c:f>'Carpeta Subsecretario'!$A$6:$A$21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'Carpeta Subsecretario'!$Q$6:$Q$21</c:f>
              <c:numCache>
                <c:formatCode>0.0%</c:formatCode>
                <c:ptCount val="16"/>
                <c:pt idx="0">
                  <c:v>0.20827073453086353</c:v>
                </c:pt>
                <c:pt idx="1">
                  <c:v>0.20827073453086353</c:v>
                </c:pt>
                <c:pt idx="2">
                  <c:v>0.20827073453086353</c:v>
                </c:pt>
                <c:pt idx="3">
                  <c:v>0.20827073453086353</c:v>
                </c:pt>
                <c:pt idx="4">
                  <c:v>0.20827073453086353</c:v>
                </c:pt>
                <c:pt idx="5">
                  <c:v>0.20827073453086353</c:v>
                </c:pt>
                <c:pt idx="6">
                  <c:v>0.20827073453086353</c:v>
                </c:pt>
                <c:pt idx="7">
                  <c:v>0.20827073453086353</c:v>
                </c:pt>
                <c:pt idx="8">
                  <c:v>0.20827073453086353</c:v>
                </c:pt>
                <c:pt idx="9">
                  <c:v>0.20827073453086353</c:v>
                </c:pt>
                <c:pt idx="10">
                  <c:v>0.20827073453086353</c:v>
                </c:pt>
                <c:pt idx="11">
                  <c:v>0.20827073453086353</c:v>
                </c:pt>
                <c:pt idx="12">
                  <c:v>0.20827073453086353</c:v>
                </c:pt>
                <c:pt idx="13">
                  <c:v>0.20827073453086353</c:v>
                </c:pt>
                <c:pt idx="14">
                  <c:v>0.20827073453086353</c:v>
                </c:pt>
                <c:pt idx="15">
                  <c:v>0.20827073453086353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C2C1-4739-885C-CAFACE56C1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4939984"/>
        <c:axId val="-614943792"/>
      </c:lineChart>
      <c:valAx>
        <c:axId val="-614943792"/>
        <c:scaling>
          <c:orientation val="minMax"/>
          <c:min val="0"/>
        </c:scaling>
        <c:delete val="0"/>
        <c:axPos val="r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MX"/>
          </a:p>
        </c:txPr>
        <c:crossAx val="-614939984"/>
        <c:crosses val="max"/>
        <c:crossBetween val="between"/>
      </c:valAx>
      <c:catAx>
        <c:axId val="-61493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 b="1"/>
            </a:pPr>
            <a:endParaRPr lang="es-MX"/>
          </a:p>
        </c:txPr>
        <c:crossAx val="-6149437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260825208432206E-2"/>
          <c:y val="0.13711189390799836"/>
          <c:w val="0.92342475326335138"/>
          <c:h val="0.79696270203066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D67-47C5-820D-04187BA49357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D67-47C5-820D-04187BA49357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ED67-47C5-820D-04187BA49357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D67-47C5-820D-04187BA49357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ED67-47C5-820D-04187BA49357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8-ED67-47C5-820D-04187BA49357}"/>
              </c:ext>
            </c:extLst>
          </c:dPt>
          <c:dLbls>
            <c:dLbl>
              <c:idx val="0"/>
              <c:layout>
                <c:manualLayout>
                  <c:x val="4.1650655560133421E-3"/>
                  <c:y val="-1.728657273104020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D67-47C5-820D-04187BA49357}"/>
                </c:ext>
              </c:extLst>
            </c:dLbl>
            <c:dLbl>
              <c:idx val="1"/>
              <c:layout>
                <c:manualLayout>
                  <c:x val="1.0979913789124962E-3"/>
                  <c:y val="-2.85236220472441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D67-47C5-820D-04187BA49357}"/>
                </c:ext>
              </c:extLst>
            </c:dLbl>
            <c:dLbl>
              <c:idx val="2"/>
              <c:layout>
                <c:manualLayout>
                  <c:x val="-9.1685414042968236E-4"/>
                  <c:y val="-5.05205138831330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D67-47C5-820D-04187BA49357}"/>
                </c:ext>
              </c:extLst>
            </c:dLbl>
            <c:dLbl>
              <c:idx val="3"/>
              <c:layout>
                <c:manualLayout>
                  <c:x val="-5.4344424181499516E-3"/>
                  <c:y val="-2.6038955656858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D67-47C5-820D-04187BA49357}"/>
                </c:ext>
              </c:extLst>
            </c:dLbl>
            <c:dLbl>
              <c:idx val="4"/>
              <c:layout>
                <c:manualLayout>
                  <c:x val="2.7343280300401078E-3"/>
                  <c:y val="-1.275134687111479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D67-47C5-820D-04187BA49357}"/>
                </c:ext>
              </c:extLst>
            </c:dLbl>
            <c:dLbl>
              <c:idx val="5"/>
              <c:layout>
                <c:manualLayout>
                  <c:x val="-5.5460198807929508E-4"/>
                  <c:y val="-7.17716535433073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D67-47C5-820D-04187BA49357}"/>
                </c:ext>
              </c:extLst>
            </c:dLbl>
            <c:dLbl>
              <c:idx val="6"/>
              <c:layout>
                <c:manualLayout>
                  <c:x val="3.0019740639143736E-4"/>
                  <c:y val="-1.41841069208453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0473179851315254E-2"/>
                      <c:h val="5.15646431292862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D67-47C5-820D-04187BA49357}"/>
                </c:ext>
              </c:extLst>
            </c:dLbl>
            <c:dLbl>
              <c:idx val="7"/>
              <c:layout>
                <c:manualLayout>
                  <c:x val="-5.8718890222457147E-3"/>
                  <c:y val="-2.10343970161624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D67-47C5-820D-04187BA49357}"/>
                </c:ext>
              </c:extLst>
            </c:dLbl>
            <c:dLbl>
              <c:idx val="8"/>
              <c:layout>
                <c:manualLayout>
                  <c:x val="4.1123966431656231E-3"/>
                  <c:y val="5.152399654302761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D67-47C5-820D-04187BA49357}"/>
                </c:ext>
              </c:extLst>
            </c:dLbl>
            <c:dLbl>
              <c:idx val="9"/>
              <c:layout>
                <c:manualLayout>
                  <c:x val="-5.9426769384850467E-3"/>
                  <c:y val="-2.04386655615416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294244430908132E-2"/>
                      <c:h val="7.737111479486116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D67-47C5-820D-04187BA49357}"/>
                </c:ext>
              </c:extLst>
            </c:dLbl>
            <c:dLbl>
              <c:idx val="10"/>
              <c:layout>
                <c:manualLayout>
                  <c:x val="1.018058339438057E-2"/>
                  <c:y val="-2.595855781185246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D67-47C5-820D-04187BA49357}"/>
                </c:ext>
              </c:extLst>
            </c:dLbl>
            <c:dLbl>
              <c:idx val="11"/>
              <c:layout>
                <c:manualLayout>
                  <c:x val="0"/>
                  <c:y val="-3.5140716281432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67-47C5-820D-04187BA49357}"/>
                </c:ext>
              </c:extLst>
            </c:dLbl>
            <c:dLbl>
              <c:idx val="12"/>
              <c:layout>
                <c:manualLayout>
                  <c:x val="-3.1545737407073188E-3"/>
                  <c:y val="-5.16611633223266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D67-47C5-820D-04187BA49357}"/>
                </c:ext>
              </c:extLst>
            </c:dLbl>
            <c:dLbl>
              <c:idx val="13"/>
              <c:layout>
                <c:manualLayout>
                  <c:x val="0"/>
                  <c:y val="-6.062890525781063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D67-47C5-820D-04187BA4935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'Carpeta Subsecretario'!$B$5:$Q$5</c:f>
              <c:strCache>
                <c:ptCount val="1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PROMEDIO</c:v>
                </c:pt>
                <c:pt idx="15">
                  <c:v>media nacional</c:v>
                </c:pt>
              </c:strCache>
            </c:strRef>
          </c:cat>
          <c:val>
            <c:numRef>
              <c:f>'Carpeta Subsecretario'!$B$22:$O$22</c:f>
              <c:numCache>
                <c:formatCode>0.0%</c:formatCode>
                <c:ptCount val="14"/>
                <c:pt idx="0">
                  <c:v>0.2436286965143647</c:v>
                </c:pt>
                <c:pt idx="1">
                  <c:v>0.1379660267082006</c:v>
                </c:pt>
                <c:pt idx="2">
                  <c:v>0.18891385482708131</c:v>
                </c:pt>
                <c:pt idx="3">
                  <c:v>0.21996769399707075</c:v>
                </c:pt>
                <c:pt idx="4">
                  <c:v>0.19338137038579317</c:v>
                </c:pt>
                <c:pt idx="5">
                  <c:v>0.25273482027595562</c:v>
                </c:pt>
                <c:pt idx="6">
                  <c:v>0.22605136387596711</c:v>
                </c:pt>
                <c:pt idx="7">
                  <c:v>0.23392630513357152</c:v>
                </c:pt>
                <c:pt idx="8">
                  <c:v>0.1648046627332557</c:v>
                </c:pt>
                <c:pt idx="9">
                  <c:v>0.18875844135150222</c:v>
                </c:pt>
                <c:pt idx="10">
                  <c:v>0.15794968541623136</c:v>
                </c:pt>
                <c:pt idx="11">
                  <c:v>0.13943425805463558</c:v>
                </c:pt>
                <c:pt idx="12">
                  <c:v>9.0239203565493836E-2</c:v>
                </c:pt>
                <c:pt idx="13">
                  <c:v>0.20827073453086353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D67-47C5-820D-04187BA4935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axId val="-614940528"/>
        <c:axId val="-614935088"/>
      </c:barChart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'Carpeta Subsecretario'!$B$5:$M$5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'Carpeta Subsecretario'!$B$23:$O$23</c:f>
              <c:numCache>
                <c:formatCode>0.0%</c:formatCode>
                <c:ptCount val="14"/>
                <c:pt idx="0">
                  <c:v>0.18900193695499906</c:v>
                </c:pt>
                <c:pt idx="1">
                  <c:v>0.18900193695499906</c:v>
                </c:pt>
                <c:pt idx="2">
                  <c:v>0.18900193695499906</c:v>
                </c:pt>
                <c:pt idx="3">
                  <c:v>0.18900193695499906</c:v>
                </c:pt>
                <c:pt idx="4">
                  <c:v>0.18900193695499906</c:v>
                </c:pt>
                <c:pt idx="5">
                  <c:v>0.18900193695499906</c:v>
                </c:pt>
                <c:pt idx="6">
                  <c:v>0.18900193695499906</c:v>
                </c:pt>
                <c:pt idx="7">
                  <c:v>0.18900193695499906</c:v>
                </c:pt>
                <c:pt idx="8">
                  <c:v>0.18900193695499906</c:v>
                </c:pt>
                <c:pt idx="9">
                  <c:v>0.18900193695499906</c:v>
                </c:pt>
                <c:pt idx="10">
                  <c:v>0.18900193695499906</c:v>
                </c:pt>
                <c:pt idx="11">
                  <c:v>0.18900193695499906</c:v>
                </c:pt>
                <c:pt idx="12">
                  <c:v>0.18900193695499906</c:v>
                </c:pt>
                <c:pt idx="13">
                  <c:v>0.18900193695499906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ED67-47C5-820D-04187BA493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614940528"/>
        <c:axId val="-614935088"/>
      </c:lineChart>
      <c:catAx>
        <c:axId val="-61494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1"/>
            </a:pPr>
            <a:endParaRPr lang="es-MX"/>
          </a:p>
        </c:txPr>
        <c:crossAx val="-614935088"/>
        <c:crosses val="autoZero"/>
        <c:auto val="1"/>
        <c:lblAlgn val="ctr"/>
        <c:lblOffset val="100"/>
        <c:noMultiLvlLbl val="0"/>
      </c:catAx>
      <c:valAx>
        <c:axId val="-614935088"/>
        <c:scaling>
          <c:orientation val="minMax"/>
          <c:min val="0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b="1"/>
            </a:pPr>
            <a:endParaRPr lang="es-MX"/>
          </a:p>
        </c:txPr>
        <c:crossAx val="-614940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65703159577369"/>
          <c:y val="8.5676025441956738E-2"/>
          <c:w val="0.75327340338739812"/>
          <c:h val="0.74984961721256083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Anualizado!$B$76</c:f>
              <c:strCache>
                <c:ptCount val="1"/>
                <c:pt idx="0">
                  <c:v>ene-22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</c:strRef>
          </c:cat>
          <c:val>
            <c:numRef>
              <c:f>Anualizado!$B$77:$B$92</c:f>
              <c:numCache>
                <c:formatCode>_-* #,##0_-;\-* #,##0_-;_-* "-"??_-;_-@_-</c:formatCode>
                <c:ptCount val="16"/>
                <c:pt idx="0">
                  <c:v>2143845.8160000001</c:v>
                </c:pt>
                <c:pt idx="1">
                  <c:v>724177.2</c:v>
                </c:pt>
                <c:pt idx="2">
                  <c:v>7192923.3250000002</c:v>
                </c:pt>
                <c:pt idx="3">
                  <c:v>5156538.2860000003</c:v>
                </c:pt>
                <c:pt idx="4">
                  <c:v>0</c:v>
                </c:pt>
                <c:pt idx="5">
                  <c:v>4301548.1109999996</c:v>
                </c:pt>
                <c:pt idx="6">
                  <c:v>4058390.8369999998</c:v>
                </c:pt>
                <c:pt idx="7">
                  <c:v>10361251.595000001</c:v>
                </c:pt>
                <c:pt idx="8">
                  <c:v>3961506.54</c:v>
                </c:pt>
                <c:pt idx="9">
                  <c:v>3413894.3449999997</c:v>
                </c:pt>
                <c:pt idx="10">
                  <c:v>1954955.1069999998</c:v>
                </c:pt>
                <c:pt idx="11">
                  <c:v>10283411.363</c:v>
                </c:pt>
                <c:pt idx="12">
                  <c:v>1268054.3759999999</c:v>
                </c:pt>
                <c:pt idx="13">
                  <c:v>4725981.7469999995</c:v>
                </c:pt>
                <c:pt idx="14">
                  <c:v>770584.51099999994</c:v>
                </c:pt>
                <c:pt idx="15">
                  <c:v>7876920.3260000004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44-4D0E-BAC7-7DFAC21BA1B8}"/>
            </c:ext>
          </c:extLst>
        </c:ser>
        <c:ser>
          <c:idx val="1"/>
          <c:order val="1"/>
          <c:tx>
            <c:strRef>
              <c:f>Anualizado!$C$76</c:f>
              <c:strCache>
                <c:ptCount val="1"/>
                <c:pt idx="0">
                  <c:v>feb-22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Anualizado!$C$77:$C$92</c:f>
              <c:numCache>
                <c:formatCode>_-* #,##0_-;\-* #,##0_-;_-* "-"??_-;_-@_-</c:formatCode>
                <c:ptCount val="16"/>
                <c:pt idx="0">
                  <c:v>0</c:v>
                </c:pt>
                <c:pt idx="1">
                  <c:v>7745262.7769999998</c:v>
                </c:pt>
                <c:pt idx="2">
                  <c:v>3550712.324</c:v>
                </c:pt>
                <c:pt idx="3">
                  <c:v>6036044.0989999995</c:v>
                </c:pt>
                <c:pt idx="4">
                  <c:v>3591927.3189999997</c:v>
                </c:pt>
                <c:pt idx="5">
                  <c:v>9552140.5999999996</c:v>
                </c:pt>
                <c:pt idx="6">
                  <c:v>4259507.6040000003</c:v>
                </c:pt>
                <c:pt idx="7">
                  <c:v>2887497.4949999992</c:v>
                </c:pt>
                <c:pt idx="8">
                  <c:v>4990058.6310000001</c:v>
                </c:pt>
                <c:pt idx="9">
                  <c:v>4979872.1130000008</c:v>
                </c:pt>
                <c:pt idx="10">
                  <c:v>17224089.447000001</c:v>
                </c:pt>
                <c:pt idx="11">
                  <c:v>11538900.185000001</c:v>
                </c:pt>
                <c:pt idx="12">
                  <c:v>5069056.6510000005</c:v>
                </c:pt>
                <c:pt idx="13">
                  <c:v>6976867.7680000011</c:v>
                </c:pt>
                <c:pt idx="14">
                  <c:v>2747094.557</c:v>
                </c:pt>
                <c:pt idx="15">
                  <c:v>1228706.5240000011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8844-4D0E-BAC7-7DFAC21BA1B8}"/>
            </c:ext>
          </c:extLst>
        </c:ser>
        <c:ser>
          <c:idx val="2"/>
          <c:order val="2"/>
          <c:tx>
            <c:strRef>
              <c:f>Anualizado!$D$76</c:f>
              <c:strCache>
                <c:ptCount val="1"/>
                <c:pt idx="0">
                  <c:v>mar-22</c:v>
                </c:pt>
              </c:strCache>
              <c:extLst xmlns:c15="http://schemas.microsoft.com/office/drawing/2012/chart"/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Anualizado!$A$77:$A$92</c:f>
              <c:strCache>
                <c:ptCount val="16"/>
                <c:pt idx="0">
                  <c:v>ARICA - PARINACOTA</c:v>
                </c:pt>
                <c:pt idx="1">
                  <c:v>TARAPACA</c:v>
                </c:pt>
                <c:pt idx="2">
                  <c:v>ANTOFAGASTA</c:v>
                </c:pt>
                <c:pt idx="3">
                  <c:v>ATACAMA</c:v>
                </c:pt>
                <c:pt idx="4">
                  <c:v>COQUIMBO</c:v>
                </c:pt>
                <c:pt idx="5">
                  <c:v>VALPARAISO</c:v>
                </c:pt>
                <c:pt idx="6">
                  <c:v>METROPOLITANA</c:v>
                </c:pt>
                <c:pt idx="7">
                  <c:v>O'HIGGINS</c:v>
                </c:pt>
                <c:pt idx="8">
                  <c:v>MAULE</c:v>
                </c:pt>
                <c:pt idx="9">
                  <c:v>ÑUBLE</c:v>
                </c:pt>
                <c:pt idx="10">
                  <c:v>BIO - BIO</c:v>
                </c:pt>
                <c:pt idx="11">
                  <c:v>ARAUCANIA</c:v>
                </c:pt>
                <c:pt idx="12">
                  <c:v>LOS RIOS</c:v>
                </c:pt>
                <c:pt idx="13">
                  <c:v>LOS LAGOS</c:v>
                </c:pt>
                <c:pt idx="14">
                  <c:v>AYSEN</c:v>
                </c:pt>
                <c:pt idx="15">
                  <c:v>MAGALLANES</c:v>
                </c:pt>
              </c:strCache>
              <c:extLst xmlns:c15="http://schemas.microsoft.com/office/drawing/2012/chart"/>
            </c:strRef>
          </c:cat>
          <c:val>
            <c:numRef>
              <c:f>Anualizado!$D$77:$D$92</c:f>
              <c:numCache>
                <c:formatCode>_-* #,##0_-;\-* #,##0_-;_-* "-"??_-;_-@_-</c:formatCode>
                <c:ptCount val="16"/>
                <c:pt idx="0">
                  <c:v>6234678.5510000009</c:v>
                </c:pt>
                <c:pt idx="1">
                  <c:v>3730453.4819999989</c:v>
                </c:pt>
                <c:pt idx="2">
                  <c:v>6656749.6959999977</c:v>
                </c:pt>
                <c:pt idx="3">
                  <c:v>13865278.546000002</c:v>
                </c:pt>
                <c:pt idx="4">
                  <c:v>3148169.1100000008</c:v>
                </c:pt>
                <c:pt idx="5">
                  <c:v>8117043.7689999975</c:v>
                </c:pt>
                <c:pt idx="6">
                  <c:v>15379246.711000001</c:v>
                </c:pt>
                <c:pt idx="7">
                  <c:v>4092049.7020000033</c:v>
                </c:pt>
                <c:pt idx="8">
                  <c:v>8512961.6099999994</c:v>
                </c:pt>
                <c:pt idx="9">
                  <c:v>4380161.6809999999</c:v>
                </c:pt>
                <c:pt idx="10">
                  <c:v>14099267.825999998</c:v>
                </c:pt>
                <c:pt idx="11">
                  <c:v>11825799.078</c:v>
                </c:pt>
                <c:pt idx="12">
                  <c:v>6308023.3729999997</c:v>
                </c:pt>
                <c:pt idx="13">
                  <c:v>13847107.964999998</c:v>
                </c:pt>
                <c:pt idx="14">
                  <c:v>10387197.376</c:v>
                </c:pt>
                <c:pt idx="15">
                  <c:v>2343330.932000001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8844-4D0E-BAC7-7DFAC21B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723590720"/>
        <c:axId val="-72358582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Anualizado!$E$76</c15:sqref>
                        </c15:formulaRef>
                      </c:ext>
                    </c:extLst>
                    <c:strCache>
                      <c:ptCount val="1"/>
                      <c:pt idx="0">
                        <c:v>abr-22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Anualizado!$E$77:$E$92</c15:sqref>
                        </c15:formulaRef>
                      </c:ext>
                    </c:extLst>
                  </c:numRef>
                </c:val>
                <c:extLst>
                  <c:ext xmlns:c16="http://schemas.microsoft.com/office/drawing/2014/chart" uri="{C3380CC4-5D6E-409C-BE32-E72D297353CC}">
                    <c16:uniqueId val="{00000003-8844-4D0E-BAC7-7DFAC21BA1B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Anualizado!$F$76</c15:sqref>
                        </c15:formulaRef>
                      </c:ext>
                    </c:extLst>
                    <c:strCache>
                      <c:ptCount val="1"/>
                      <c:pt idx="0">
                        <c:v>may-22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Anualizado!$F$77:$F$92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844-4D0E-BAC7-7DFAC21BA1B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Anualizado!$G$76</c15:sqref>
                        </c15:formulaRef>
                      </c:ext>
                    </c:extLst>
                    <c:strCache>
                      <c:ptCount val="1"/>
                      <c:pt idx="0">
                        <c:v>jun-22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Anualizado!$G$77:$G$92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844-4D0E-BAC7-7DFAC21BA1B8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Anualizado!$H$76</c15:sqref>
                        </c15:formulaRef>
                      </c:ext>
                    </c:extLst>
                    <c:strCache>
                      <c:ptCount val="1"/>
                      <c:pt idx="0">
                        <c:v>jul-22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Anualizado!$A$77:$A$92</c15:sqref>
                        </c15:formulaRef>
                      </c:ext>
                    </c:extLst>
                    <c:strCache>
                      <c:ptCount val="16"/>
                      <c:pt idx="0">
                        <c:v>ARICA - PARINACOTA</c:v>
                      </c:pt>
                      <c:pt idx="1">
                        <c:v>TARAPACA</c:v>
                      </c:pt>
                      <c:pt idx="2">
                        <c:v>ANTOFAGASTA</c:v>
                      </c:pt>
                      <c:pt idx="3">
                        <c:v>ATACAMA</c:v>
                      </c:pt>
                      <c:pt idx="4">
                        <c:v>COQUIMBO</c:v>
                      </c:pt>
                      <c:pt idx="5">
                        <c:v>VALPARAISO</c:v>
                      </c:pt>
                      <c:pt idx="6">
                        <c:v>METROPOLITANA</c:v>
                      </c:pt>
                      <c:pt idx="7">
                        <c:v>O'HIGGINS</c:v>
                      </c:pt>
                      <c:pt idx="8">
                        <c:v>MAULE</c:v>
                      </c:pt>
                      <c:pt idx="9">
                        <c:v>ÑUBLE</c:v>
                      </c:pt>
                      <c:pt idx="10">
                        <c:v>BIO - BIO</c:v>
                      </c:pt>
                      <c:pt idx="11">
                        <c:v>ARAUCANIA</c:v>
                      </c:pt>
                      <c:pt idx="12">
                        <c:v>LOS RIOS</c:v>
                      </c:pt>
                      <c:pt idx="13">
                        <c:v>LOS LAGOS</c:v>
                      </c:pt>
                      <c:pt idx="14">
                        <c:v>AYSEN</c:v>
                      </c:pt>
                      <c:pt idx="15">
                        <c:v>MAGALLANES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Anualizado!$H$77:$H$92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844-4D0E-BAC7-7DFAC21BA1B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Anualizado!$I$76</c15:sqref>
                        </c15:formulaRef>
                      </c:ext>
                    </c:extLst>
                    <c:strCache>
                      <c:ptCount val="1"/>
                      <c:pt idx="0">
                        <c:v>ago-22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Anualizado!$I$77:$I$92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844-4D0E-BAC7-7DFAC21BA1B8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Anualizado!$J$76</c15:sqref>
                        </c15:formulaRef>
                      </c:ext>
                    </c:extLst>
                    <c:strCache>
                      <c:ptCount val="1"/>
                      <c:pt idx="0">
                        <c:v>sept-22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Anualizado!$J$77:$J$92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844-4D0E-BAC7-7DFAC21BA1B8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Anualizado!$K$76</c15:sqref>
                        </c15:formulaRef>
                      </c:ext>
                    </c:extLst>
                    <c:strCache>
                      <c:ptCount val="1"/>
                      <c:pt idx="0">
                        <c:v>oct-22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Anualizado!$K$77:$K$92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844-4D0E-BAC7-7DFAC21BA1B8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Anualizado!$L$76</c15:sqref>
                        </c15:formulaRef>
                      </c:ext>
                    </c:extLst>
                    <c:strCache>
                      <c:ptCount val="1"/>
                      <c:pt idx="0">
                        <c:v>nov-22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Anualizado!$L$77:$L$92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8844-4D0E-BAC7-7DFAC21BA1B8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Anualizado!$M$76</c15:sqref>
                        </c15:formulaRef>
                      </c:ext>
                    </c:extLst>
                    <c:strCache>
                      <c:ptCount val="1"/>
                      <c:pt idx="0">
                        <c:v>dic-22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Anualizado!$M$77:$M$92</c15:sqref>
                        </c15:formulaRef>
                      </c:ext>
                    </c:extLst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8844-4D0E-BAC7-7DFAC21BA1B8}"/>
                  </c:ext>
                </c:extLst>
              </c15:ser>
            </c15:filteredBarSeries>
          </c:ext>
        </c:extLst>
      </c:barChart>
      <c:catAx>
        <c:axId val="-72359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723585824"/>
        <c:crosses val="autoZero"/>
        <c:auto val="1"/>
        <c:lblAlgn val="ctr"/>
        <c:lblOffset val="100"/>
        <c:noMultiLvlLbl val="0"/>
      </c:catAx>
      <c:valAx>
        <c:axId val="-723585824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72359072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456861663819004"/>
          <c:y val="0.32889006323873943"/>
          <c:w val="0.633450554616379"/>
          <c:h val="0.5165626779873991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7DE-4EC3-AFE7-4358BF673C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7DE-4EC3-AFE7-4358BF673C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7DE-4EC3-AFE7-4358BF673C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7DE-4EC3-AFE7-4358BF673C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7DE-4EC3-AFE7-4358BF673CCC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B7DE-4EC3-AFE7-4358BF673CCC}"/>
              </c:ext>
            </c:extLst>
          </c:dPt>
          <c:dLbls>
            <c:dLbl>
              <c:idx val="0"/>
              <c:layout>
                <c:manualLayout>
                  <c:x val="-0.24339839265212401"/>
                  <c:y val="-3.28113348247576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7DE-4EC3-AFE7-4358BF673CCC}"/>
                </c:ext>
              </c:extLst>
            </c:dLbl>
            <c:dLbl>
              <c:idx val="1"/>
              <c:layout>
                <c:manualLayout>
                  <c:x val="-0.19462398986669591"/>
                  <c:y val="-0.1491424310216256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7DE-4EC3-AFE7-4358BF673CCC}"/>
                </c:ext>
              </c:extLst>
            </c:dLbl>
            <c:dLbl>
              <c:idx val="2"/>
              <c:layout>
                <c:manualLayout>
                  <c:x val="1.4956367113043585E-2"/>
                  <c:y val="-0.17897091722595079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tx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7DE-4EC3-AFE7-4358BF673CCC}"/>
                </c:ext>
              </c:extLst>
            </c:dLbl>
            <c:dLbl>
              <c:idx val="3"/>
              <c:layout>
                <c:manualLayout>
                  <c:x val="0.10790422078910669"/>
                  <c:y val="-0.1014168530947054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7DE-4EC3-AFE7-4358BF673CCC}"/>
                </c:ext>
              </c:extLst>
            </c:dLbl>
            <c:dLbl>
              <c:idx val="4"/>
              <c:layout>
                <c:manualLayout>
                  <c:x val="0.11682079763231452"/>
                  <c:y val="-1.193139448173005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DE-4EC3-AFE7-4358BF673CCC}"/>
                </c:ext>
              </c:extLst>
            </c:dLbl>
            <c:dLbl>
              <c:idx val="5"/>
              <c:layout>
                <c:manualLayout>
                  <c:x val="-9.6145318468854754E-2"/>
                  <c:y val="2.947653282470115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DE-4EC3-AFE7-4358BF673CC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; 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RESUMEN!$B$81:$G$81</c:f>
              <c:strCache>
                <c:ptCount val="6"/>
                <c:pt idx="0">
                  <c:v>ESTUDIOS PROPIOS DEL GIRO</c:v>
                </c:pt>
                <c:pt idx="1">
                  <c:v>TRANSFERENCIAS CORRIENTES</c:v>
                </c:pt>
                <c:pt idx="2">
                  <c:v>OTROS GASTOS CORRIENTES</c:v>
                </c:pt>
                <c:pt idx="3">
                  <c:v>ACTIVOS NO FINANCIEROS</c:v>
                </c:pt>
                <c:pt idx="4">
                  <c:v>TRANSFERENCIAS DE CAPITAL</c:v>
                </c:pt>
                <c:pt idx="5">
                  <c:v>INVERSION EN OBRAS (EMPLEO)</c:v>
                </c:pt>
              </c:strCache>
            </c:strRef>
          </c:cat>
          <c:val>
            <c:numRef>
              <c:f>RESUMEN!$B$100:$G$100</c:f>
              <c:numCache>
                <c:formatCode>_(* #,##0_);_(* \(#,##0\);_(* "-"??_);_(@_)</c:formatCode>
                <c:ptCount val="6"/>
                <c:pt idx="0">
                  <c:v>247294.35200000001</c:v>
                </c:pt>
                <c:pt idx="1">
                  <c:v>26381006.885000002</c:v>
                </c:pt>
                <c:pt idx="2">
                  <c:v>0</c:v>
                </c:pt>
                <c:pt idx="3">
                  <c:v>33761076.666000001</c:v>
                </c:pt>
                <c:pt idx="4">
                  <c:v>123521387.67899998</c:v>
                </c:pt>
                <c:pt idx="5">
                  <c:v>109667636.96900001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7DE-4EC3-AFE7-4358BF673CC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lt1"/>
    </a:solidFill>
    <a:ln w="25400" cap="flat" cmpd="sng" algn="ctr">
      <a:solidFill>
        <a:schemeClr val="accent2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46436851819845"/>
          <c:y val="0.10709503180244592"/>
          <c:w val="0.80057894885186276"/>
          <c:h val="0.69334588490853921"/>
        </c:manualLayout>
      </c:layout>
      <c:barChart>
        <c:barDir val="col"/>
        <c:grouping val="clustered"/>
        <c:varyColors val="0"/>
        <c:ser>
          <c:idx val="0"/>
          <c:order val="0"/>
          <c:tx>
            <c:v>Monto Devengado en Millones de $</c:v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COMPARATIVO!$A$173:$A$179</c:f>
              <c:numCache>
                <c:formatCode>mmm\-yy</c:formatCode>
                <c:ptCount val="7"/>
                <c:pt idx="0">
                  <c:v>42825</c:v>
                </c:pt>
                <c:pt idx="1">
                  <c:v>43190</c:v>
                </c:pt>
                <c:pt idx="2">
                  <c:v>43555</c:v>
                </c:pt>
                <c:pt idx="3">
                  <c:v>43921</c:v>
                </c:pt>
                <c:pt idx="4">
                  <c:v>44286</c:v>
                </c:pt>
                <c:pt idx="5">
                  <c:v>44651</c:v>
                </c:pt>
                <c:pt idx="6">
                  <c:v>45016</c:v>
                </c:pt>
              </c:numCache>
            </c:numRef>
          </c:cat>
          <c:val>
            <c:numRef>
              <c:f>COMPARATIVO!$B$173:$B$179</c:f>
              <c:numCache>
                <c:formatCode>#,##0</c:formatCode>
                <c:ptCount val="7"/>
                <c:pt idx="0">
                  <c:v>312875.01594356261</c:v>
                </c:pt>
                <c:pt idx="1">
                  <c:v>223306.37504504956</c:v>
                </c:pt>
                <c:pt idx="2">
                  <c:v>259457.95316088854</c:v>
                </c:pt>
                <c:pt idx="3">
                  <c:v>249098.60142831155</c:v>
                </c:pt>
                <c:pt idx="4">
                  <c:v>197364.94554341579</c:v>
                </c:pt>
                <c:pt idx="5">
                  <c:v>123278.02007538064</c:v>
                </c:pt>
                <c:pt idx="6">
                  <c:v>293499.240987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-723592896"/>
        <c:axId val="-723587456"/>
      </c:barChart>
      <c:lineChart>
        <c:grouping val="standard"/>
        <c:varyColors val="0"/>
        <c:ser>
          <c:idx val="1"/>
          <c:order val="1"/>
          <c:tx>
            <c:v>Porcentaje Ejecución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COMPARATIVO!$C$173:$C$179</c:f>
              <c:numCache>
                <c:formatCode>0.0%</c:formatCode>
                <c:ptCount val="7"/>
                <c:pt idx="0">
                  <c:v>0.23392630513357152</c:v>
                </c:pt>
                <c:pt idx="1">
                  <c:v>0.1648046627332557</c:v>
                </c:pt>
                <c:pt idx="2">
                  <c:v>0.18875844135150222</c:v>
                </c:pt>
                <c:pt idx="3">
                  <c:v>0.15794968541623136</c:v>
                </c:pt>
                <c:pt idx="4">
                  <c:v>0.13943425805463558</c:v>
                </c:pt>
                <c:pt idx="5">
                  <c:v>9.0239203565493836E-2</c:v>
                </c:pt>
                <c:pt idx="6">
                  <c:v>0.20827073453086353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CF-4FA5-8085-80718E1F263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723588544"/>
        <c:axId val="-723589088"/>
      </c:lineChart>
      <c:dateAx>
        <c:axId val="-723592896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-723587456"/>
        <c:crosses val="autoZero"/>
        <c:auto val="1"/>
        <c:lblOffset val="100"/>
        <c:baseTimeUnit val="years"/>
      </c:dateAx>
      <c:valAx>
        <c:axId val="-72358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723592896"/>
        <c:crosses val="autoZero"/>
        <c:crossBetween val="between"/>
      </c:valAx>
      <c:valAx>
        <c:axId val="-723589088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-723588544"/>
        <c:crosses val="max"/>
        <c:crossBetween val="between"/>
      </c:valAx>
      <c:catAx>
        <c:axId val="-723588544"/>
        <c:scaling>
          <c:orientation val="minMax"/>
        </c:scaling>
        <c:delete val="1"/>
        <c:axPos val="b"/>
        <c:majorTickMark val="out"/>
        <c:minorTickMark val="none"/>
        <c:tickLblPos val="nextTo"/>
        <c:crossAx val="-723589088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  <a:round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95732380328143"/>
          <c:y val="0.2147117296222664"/>
          <c:w val="0.64453273061477256"/>
          <c:h val="0.5593101756912592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B86-4A7A-9BA2-61A858E8A18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B86-4A7A-9BA2-61A858E8A18D}"/>
              </c:ext>
            </c:extLst>
          </c:dPt>
          <c:dPt>
            <c:idx val="2"/>
            <c:bubble3D val="0"/>
            <c:spPr>
              <a:solidFill>
                <a:schemeClr val="bg2"/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1B86-4A7A-9BA2-61A858E8A18D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1B86-4A7A-9BA2-61A858E8A18D}"/>
              </c:ext>
            </c:extLst>
          </c:dPt>
          <c:dPt>
            <c:idx val="4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1B86-4A7A-9BA2-61A858E8A18D}"/>
              </c:ext>
            </c:extLst>
          </c:dPt>
          <c:dLbls>
            <c:dLbl>
              <c:idx val="0"/>
              <c:layout>
                <c:manualLayout>
                  <c:x val="8.9584775463356248E-2"/>
                  <c:y val="-8.9475743961428295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86-4A7A-9BA2-61A858E8A18D}"/>
                </c:ext>
              </c:extLst>
            </c:dLbl>
            <c:dLbl>
              <c:idx val="1"/>
              <c:layout>
                <c:manualLayout>
                  <c:x val="0.17246877709208736"/>
                  <c:y val="-1.5141069592941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86-4A7A-9BA2-61A858E8A18D}"/>
                </c:ext>
              </c:extLst>
            </c:dLbl>
            <c:dLbl>
              <c:idx val="2"/>
              <c:layout>
                <c:manualLayout>
                  <c:x val="0.17738553532705723"/>
                  <c:y val="0.14054716321493604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86-4A7A-9BA2-61A858E8A18D}"/>
                </c:ext>
              </c:extLst>
            </c:dLbl>
            <c:dLbl>
              <c:idx val="3"/>
              <c:layout>
                <c:manualLayout>
                  <c:x val="1.4777560751563121E-2"/>
                  <c:y val="0.1825481755138460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B86-4A7A-9BA2-61A858E8A18D}"/>
                </c:ext>
              </c:extLst>
            </c:dLbl>
            <c:dLbl>
              <c:idx val="4"/>
              <c:layout>
                <c:manualLayout>
                  <c:x val="7.6498598281822233E-2"/>
                  <c:y val="-0.24943253862650866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B86-4A7A-9BA2-61A858E8A18D}"/>
                </c:ext>
              </c:extLst>
            </c:dLbl>
            <c:dLbl>
              <c:idx val="5"/>
              <c:layout>
                <c:manualLayout>
                  <c:x val="-2.422496021408975E-2"/>
                  <c:y val="-6.19637555245952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B86-4A7A-9BA2-61A858E8A18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'Transferencias Subt.33'!$B$148:$F$148</c:f>
              <c:strCache>
                <c:ptCount val="5"/>
                <c:pt idx="0">
                  <c:v>Programa Saneamiento Sanitario</c:v>
                </c:pt>
                <c:pt idx="1">
                  <c:v>Fondo Regional Iniciativa Local (FRIL)</c:v>
                </c:pt>
                <c:pt idx="2">
                  <c:v>Transferencias a  Municipios para obras de Educación </c:v>
                </c:pt>
                <c:pt idx="3">
                  <c:v>Transferencias FIC - Fomento Productivo</c:v>
                </c:pt>
                <c:pt idx="4">
                  <c:v>Transferencias al Sector Privado</c:v>
                </c:pt>
              </c:strCache>
            </c:strRef>
          </c:cat>
          <c:val>
            <c:numRef>
              <c:f>'Transferencias Subt.33'!$B$167:$F$167</c:f>
              <c:numCache>
                <c:formatCode>_(* #,##0_);_(* \(#,##0\);_(* "-"??_);_(@_)</c:formatCode>
                <c:ptCount val="5"/>
                <c:pt idx="0">
                  <c:v>2464030.5379999997</c:v>
                </c:pt>
                <c:pt idx="1">
                  <c:v>23449901.632999998</c:v>
                </c:pt>
                <c:pt idx="2">
                  <c:v>1926260.4310000001</c:v>
                </c:pt>
                <c:pt idx="3">
                  <c:v>98178482.866999999</c:v>
                </c:pt>
                <c:pt idx="4">
                  <c:v>25342904.812000003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B86-4A7A-9BA2-61A858E8A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accent3">
            <a:tint val="50000"/>
            <a:satMod val="300000"/>
          </a:schemeClr>
        </a:gs>
        <a:gs pos="35000">
          <a:schemeClr val="accent3">
            <a:tint val="37000"/>
            <a:satMod val="300000"/>
          </a:schemeClr>
        </a:gs>
        <a:gs pos="100000">
          <a:schemeClr val="accent3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3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009799765172716"/>
          <c:y val="0.28514268420297106"/>
          <c:w val="0.55953271000992577"/>
          <c:h val="0.5361522582501369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313-45DF-9ADE-29734F68C18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313-45DF-9ADE-29734F68C18D}"/>
              </c:ext>
            </c:extLst>
          </c:dPt>
          <c:dPt>
            <c:idx val="2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313-45DF-9ADE-29734F68C18D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313-45DF-9ADE-29734F68C18D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313-45DF-9ADE-29734F68C18D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313-45DF-9ADE-29734F68C18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313-45DF-9ADE-29734F68C18D}"/>
              </c:ext>
            </c:extLst>
          </c:dPt>
          <c:dPt>
            <c:idx val="7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313-45DF-9ADE-29734F68C18D}"/>
              </c:ext>
            </c:extLst>
          </c:dPt>
          <c:dLbls>
            <c:dLbl>
              <c:idx val="0"/>
              <c:layout>
                <c:manualLayout>
                  <c:x val="0.21705378715077833"/>
                  <c:y val="-9.8590358387265042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3-45DF-9ADE-29734F68C18D}"/>
                </c:ext>
              </c:extLst>
            </c:dLbl>
            <c:dLbl>
              <c:idx val="1"/>
              <c:layout>
                <c:manualLayout>
                  <c:x val="0.23544250677274611"/>
                  <c:y val="-7.1532723560560696E-3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3-45DF-9ADE-29734F68C18D}"/>
                </c:ext>
              </c:extLst>
            </c:dLbl>
            <c:dLbl>
              <c:idx val="2"/>
              <c:layout>
                <c:manualLayout>
                  <c:x val="1.3005695507287734E-2"/>
                  <c:y val="-3.4983878300149929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3-45DF-9ADE-29734F68C18D}"/>
                </c:ext>
              </c:extLst>
            </c:dLbl>
            <c:dLbl>
              <c:idx val="3"/>
              <c:layout>
                <c:manualLayout>
                  <c:x val="-2.8665993022058692E-2"/>
                  <c:y val="-1.8824711751860661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3-45DF-9ADE-29734F68C18D}"/>
                </c:ext>
              </c:extLst>
            </c:dLbl>
            <c:dLbl>
              <c:idx val="4"/>
              <c:layout>
                <c:manualLayout>
                  <c:x val="-0.11605358652202373"/>
                  <c:y val="2.0207373165709596E-2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3-45DF-9ADE-29734F68C18D}"/>
                </c:ext>
              </c:extLst>
            </c:dLbl>
            <c:dLbl>
              <c:idx val="5"/>
              <c:layout>
                <c:manualLayout>
                  <c:x val="-0.27454280550623789"/>
                  <c:y val="-2.579832618026613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3-45DF-9ADE-29734F68C18D}"/>
                </c:ext>
              </c:extLst>
            </c:dLbl>
            <c:dLbl>
              <c:idx val="6"/>
              <c:layout>
                <c:manualLayout>
                  <c:x val="-0.14839947101430404"/>
                  <c:y val="-0.12140252076747025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3-45DF-9ADE-29734F68C18D}"/>
                </c:ext>
              </c:extLst>
            </c:dLbl>
            <c:dLbl>
              <c:idx val="7"/>
              <c:layout>
                <c:manualLayout>
                  <c:x val="8.1727028813005961E-2"/>
                  <c:y val="-0.15164555942488819"/>
                </c:manualLayout>
              </c:layout>
              <c:dLblPos val="bestFit"/>
              <c:showLegendKey val="1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313-45DF-9ADE-29734F68C18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1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'Activos No Financieros'!$D$2:$K$2</c:f>
              <c:strCache>
                <c:ptCount val="8"/>
                <c:pt idx="0">
                  <c:v>Terrenos</c:v>
                </c:pt>
                <c:pt idx="1">
                  <c:v>Edificios</c:v>
                </c:pt>
                <c:pt idx="2">
                  <c:v>Vehículos</c:v>
                </c:pt>
                <c:pt idx="3">
                  <c:v>Mobiliarios y Otros</c:v>
                </c:pt>
                <c:pt idx="4">
                  <c:v>Máquinas y Equipos</c:v>
                </c:pt>
                <c:pt idx="5">
                  <c:v>Equipos Informáticos</c:v>
                </c:pt>
                <c:pt idx="6">
                  <c:v>Programas Informáticos</c:v>
                </c:pt>
                <c:pt idx="7">
                  <c:v>Otros activos no Financieros</c:v>
                </c:pt>
              </c:strCache>
            </c:strRef>
          </c:cat>
          <c:val>
            <c:numRef>
              <c:f>'Activos No Financieros'!$D$19:$K$19</c:f>
              <c:numCache>
                <c:formatCode>_(* #,##0_);_(* \(#,##0\);_(* "-"??_);_(@_)</c:formatCode>
                <c:ptCount val="8"/>
                <c:pt idx="0">
                  <c:v>452210</c:v>
                </c:pt>
                <c:pt idx="1">
                  <c:v>0</c:v>
                </c:pt>
                <c:pt idx="2">
                  <c:v>18230904.636000004</c:v>
                </c:pt>
                <c:pt idx="3">
                  <c:v>1706260.564</c:v>
                </c:pt>
                <c:pt idx="4">
                  <c:v>12764726.428999998</c:v>
                </c:pt>
                <c:pt idx="5">
                  <c:v>511051.61199999996</c:v>
                </c:pt>
                <c:pt idx="6">
                  <c:v>75098.425000000003</c:v>
                </c:pt>
                <c:pt idx="7">
                  <c:v>20825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313-45DF-9ADE-29734F68C18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rotWithShape="1">
      <a:gsLst>
        <a:gs pos="0">
          <a:schemeClr val="dk1">
            <a:tint val="50000"/>
            <a:satMod val="300000"/>
          </a:schemeClr>
        </a:gs>
        <a:gs pos="35000">
          <a:schemeClr val="dk1">
            <a:tint val="37000"/>
            <a:satMod val="300000"/>
          </a:schemeClr>
        </a:gs>
        <a:gs pos="100000">
          <a:schemeClr val="dk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dk1">
          <a:shade val="95000"/>
          <a:satMod val="105000"/>
        </a:schemeClr>
      </a:solidFill>
      <a:prstDash val="solid"/>
      <a:round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3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2AD44-B089-AB4D-B988-E4D9D3171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E5DE69-40D8-A949-8092-C4A483BF5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AC2FCC9-CD5E-6B4E-A05E-217106559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D04246-38A1-6745-84E6-571460223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022B5-8DFE-A943-80B4-EB294CF4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496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EE4AE0-5C37-FD48-BFED-C6E06D109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C6C0485-8736-2540-B234-B807F3595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148DB-DB3F-AB43-8C98-AFC51FA5B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6C7A09-7D62-6946-84E2-BA0726D2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2FDA91-4CFF-1345-B5A4-3B3D49C5E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37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104CE0-7725-9645-8BFF-057D4F22A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4CEDAAD-B03D-8041-8606-2F4C0B15A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EFC87F-1DB3-2847-8FB0-EDF0B6AFF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E93857-AED6-6443-930D-46E08EA10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3A734A-66FE-6C4E-BAF7-B8BA912D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9045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5C5DA1-E93B-C846-B890-8A6DCE0DA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056428-7A8E-3B41-9295-64582BB88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52E7A7-5B33-1841-9187-6A53BBFD0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7F7519-9C81-EC42-AC94-F71F481C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D163A-D840-6240-AC2D-7FA79418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2262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C41AD-CA43-4343-9258-CADC33D5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723B9E-7C57-804E-B752-55DAA244A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47857F-22B0-F243-9493-02954D49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F8D1A4-436F-DC41-AA92-AB6E52646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D279-F36E-694D-86CA-DF6D7266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3094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1D4EB6-81E6-AA43-B264-C8B9962A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70D27-1A20-CE4F-B226-84DF56A33E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E08D20-B925-D744-8B50-052DE536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59BE6F-3D4B-5E4A-99A1-6BF0A865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CE9680-3D25-2643-90AD-30643066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3889CE-CF8A-224D-9629-18C18295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27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A5697E-F629-154B-9C77-7067D0F2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0B4C48-5494-9740-9119-6629D6356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6B60DF-6688-FA44-AA5E-D7E998B515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A0116CC-7969-8D4B-937C-BDB909DEE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D20A1F6-2721-944D-8805-26FA4379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FAF9A7D-951F-2749-A830-C8FB39225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FBDC83F-4CFF-FE45-9F3C-D06B39CE9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935DB8-0601-3E49-80FF-F8760ED4B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059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3C92A1-6A4E-7B47-9AC1-E007397B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B23E873-CC25-0A4F-94D2-9D6008F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506469C-AF00-9948-8559-E1638317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8E89C83-4D43-9145-B9EC-CE5CAE005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167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7370F62-B4F6-F040-91E0-4CB53AE0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B4A50EE-4FAE-BB43-8082-4330BF7B0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E1042F2-AFDF-CC43-B88E-EF83C801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995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F143A1-F684-D549-8B08-B8EBDE21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AAF9E-2663-E74D-B88C-F589F3781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490CB2-EECD-9442-A260-EE4BF40DB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9A3C2E-852A-0846-80E1-71038C3C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718D16-3B4C-6649-B518-D90FF7F4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3BCBE1-B90E-E248-A1F7-D1AC895E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59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AB7B5-1D39-764B-B7A5-9AD56152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583437-5A00-194F-B5CE-45EBE75B9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C689C3-19CC-AF4D-9BE6-D426922E36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9F99AC7-82C6-ED4C-ACED-FF8408B19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AF3114-AF4D-F64D-A6BF-C5C6CF76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EFBCAE-2AAB-B549-9C10-71069C434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2762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8B13CDB-F2A0-0D4D-A352-07D81D79F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0DF888-6942-AB4E-AAF4-9B92B192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C5F538-8690-E144-8ECB-31A30FD7D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6CA2A-21CC-1F49-AF07-F2622CFB03C3}" type="datetimeFigureOut">
              <a:rPr lang="es-CL" smtClean="0"/>
              <a:t>19-04-2023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110ACD-E431-4447-B96D-76E1464D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6B36C1-D357-C945-A6F9-5333C1511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D2BAC-7F26-FE44-9516-A7CEFE10744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88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64C81-0AA9-1B48-B320-E4AE17F3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3225" y="1093509"/>
            <a:ext cx="7647024" cy="1457973"/>
          </a:xfrm>
        </p:spPr>
        <p:txBody>
          <a:bodyPr>
            <a:normAutofit fontScale="90000"/>
          </a:bodyPr>
          <a:lstStyle/>
          <a:p>
            <a:r>
              <a:rPr lang="es-CL" sz="3600" b="1" spc="300" dirty="0">
                <a:solidFill>
                  <a:schemeClr val="accent1">
                    <a:lumMod val="75000"/>
                  </a:schemeClr>
                </a:solidFill>
                <a:latin typeface="Museo Slab 700" panose="02000000000000000000" pitchFamily="2" charset="77"/>
              </a:rPr>
              <a:t>EJECUCIÓN PRESUPUESTARIA PROGRAMAS DE INVERSION REGIONAL GOBIERNOS REGIONALES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02EE8D1-CE16-0740-B3E3-05A75A8065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3480" y="3177621"/>
            <a:ext cx="6968247" cy="444844"/>
          </a:xfrm>
        </p:spPr>
        <p:txBody>
          <a:bodyPr/>
          <a:lstStyle/>
          <a:p>
            <a:r>
              <a:rPr lang="es-CL" b="1" spc="160" dirty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Informe al </a:t>
            </a:r>
            <a:r>
              <a:rPr lang="es-CL" b="1" spc="160" dirty="0" smtClean="0">
                <a:solidFill>
                  <a:schemeClr val="accent5">
                    <a:lumMod val="75000"/>
                  </a:schemeClr>
                </a:solidFill>
                <a:latin typeface="gobCL" pitchFamily="2" charset="77"/>
              </a:rPr>
              <a:t>31 de Marzo de 2023</a:t>
            </a:r>
            <a:endParaRPr lang="es-CL" b="1" spc="160" dirty="0">
              <a:solidFill>
                <a:schemeClr val="accent5">
                  <a:lumMod val="75000"/>
                </a:schemeClr>
              </a:solidFill>
              <a:latin typeface="gobCL" pitchFamily="2" charset="77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671" y="3820853"/>
            <a:ext cx="2884602" cy="28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519">
            <a:extLst>
              <a:ext uri="{FF2B5EF4-FFF2-40B4-BE49-F238E27FC236}">
                <a16:creationId xmlns:a16="http://schemas.microsoft.com/office/drawing/2014/main" id="{00000000-0008-0000-0000-000028DCE7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661143"/>
              </p:ext>
            </p:extLst>
          </p:nvPr>
        </p:nvGraphicFramePr>
        <p:xfrm>
          <a:off x="816319" y="1530385"/>
          <a:ext cx="962025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A8176B2-2061-864D-B91A-B8C2FC957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621" y="4944176"/>
            <a:ext cx="635000" cy="1625600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3082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8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55EFD5A3-232C-6A2D-72AC-39287FCE8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49565"/>
              </p:ext>
            </p:extLst>
          </p:nvPr>
        </p:nvGraphicFramePr>
        <p:xfrm>
          <a:off x="390053" y="1474490"/>
          <a:ext cx="11369999" cy="3767798"/>
        </p:xfrm>
        <a:graphic>
          <a:graphicData uri="http://schemas.openxmlformats.org/drawingml/2006/table">
            <a:tbl>
              <a:tblPr/>
              <a:tblGrid>
                <a:gridCol w="1452209">
                  <a:extLst>
                    <a:ext uri="{9D8B030D-6E8A-4147-A177-3AD203B41FA5}">
                      <a16:colId xmlns:a16="http://schemas.microsoft.com/office/drawing/2014/main" val="1486109569"/>
                    </a:ext>
                  </a:extLst>
                </a:gridCol>
                <a:gridCol w="769938">
                  <a:extLst>
                    <a:ext uri="{9D8B030D-6E8A-4147-A177-3AD203B41FA5}">
                      <a16:colId xmlns:a16="http://schemas.microsoft.com/office/drawing/2014/main" val="3651193491"/>
                    </a:ext>
                  </a:extLst>
                </a:gridCol>
                <a:gridCol w="707554">
                  <a:extLst>
                    <a:ext uri="{9D8B030D-6E8A-4147-A177-3AD203B41FA5}">
                      <a16:colId xmlns:a16="http://schemas.microsoft.com/office/drawing/2014/main" val="3139150047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392095658"/>
                    </a:ext>
                  </a:extLst>
                </a:gridCol>
                <a:gridCol w="691654">
                  <a:extLst>
                    <a:ext uri="{9D8B030D-6E8A-4147-A177-3AD203B41FA5}">
                      <a16:colId xmlns:a16="http://schemas.microsoft.com/office/drawing/2014/main" val="218869175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val="316191744"/>
                    </a:ext>
                  </a:extLst>
                </a:gridCol>
                <a:gridCol w="773804">
                  <a:extLst>
                    <a:ext uri="{9D8B030D-6E8A-4147-A177-3AD203B41FA5}">
                      <a16:colId xmlns:a16="http://schemas.microsoft.com/office/drawing/2014/main" val="3569532912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2194747068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val="2267180936"/>
                    </a:ext>
                  </a:extLst>
                </a:gridCol>
                <a:gridCol w="667804">
                  <a:extLst>
                    <a:ext uri="{9D8B030D-6E8A-4147-A177-3AD203B41FA5}">
                      <a16:colId xmlns:a16="http://schemas.microsoft.com/office/drawing/2014/main" val="1846594017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val="3982172206"/>
                    </a:ext>
                  </a:extLst>
                </a:gridCol>
                <a:gridCol w="678404">
                  <a:extLst>
                    <a:ext uri="{9D8B030D-6E8A-4147-A177-3AD203B41FA5}">
                      <a16:colId xmlns:a16="http://schemas.microsoft.com/office/drawing/2014/main" val="3467938086"/>
                    </a:ext>
                  </a:extLst>
                </a:gridCol>
                <a:gridCol w="689004">
                  <a:extLst>
                    <a:ext uri="{9D8B030D-6E8A-4147-A177-3AD203B41FA5}">
                      <a16:colId xmlns:a16="http://schemas.microsoft.com/office/drawing/2014/main" val="946590681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val="823283583"/>
                    </a:ext>
                  </a:extLst>
                </a:gridCol>
                <a:gridCol w="720804">
                  <a:extLst>
                    <a:ext uri="{9D8B030D-6E8A-4147-A177-3AD203B41FA5}">
                      <a16:colId xmlns:a16="http://schemas.microsoft.com/office/drawing/2014/main" val="260184791"/>
                    </a:ext>
                  </a:extLst>
                </a:gridCol>
              </a:tblGrid>
              <a:tr h="17311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mar-17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582013"/>
                  </a:ext>
                </a:extLst>
              </a:tr>
              <a:tr h="651728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Gasto Acumulado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10097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7.845.823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10.185.479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4.851.356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10.046.171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1.778.158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3.279.094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8.378.524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87217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7.530.109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11.558.482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12.566.066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4.419.633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3.201.996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1.064.716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12.199.893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31736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33.829.786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24.943.855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16.281.455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12.497.855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9.587.822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4.419.411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17.400.385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13519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21.823.826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5.801.242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13.555.776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7.440.040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7.333.078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6.820.933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25.057.861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729894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22.384.032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8.792.944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20.291.015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15.688.611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15.817.090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4.618.043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6.740.096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6393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18.347.416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13.518.760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25.447.394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6.144.047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11.257.233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6.641.823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21.970.732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83781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29.944.119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22.200.831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21.767.871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34.413.765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20,6%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37.879.699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13.529.852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23.697.145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851002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18.758.225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10.054.861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8.385.647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14.621.703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16.554.346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9.404.996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17.340.799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5040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16.245.315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12.350.990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21.481.310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15.328.305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11.457.589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7.600.492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17.464.527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31953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3.629.741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3.589.727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4.703.417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12.773.928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9117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40.265.095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23.177.463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24.704.738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19.934.365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8.816.003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7.753.287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33.278.312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10318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31.034.158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20.741.745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19.394.785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30.037.347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20.491.380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16.073.563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33.648.111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208606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10.770.416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17,8%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8.542.415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9.060.742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 7.050.207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7.131.480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8.380.008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12.645.134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46148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25.261.124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24,1%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16.489.365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17.004.851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23.767.462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23,0%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21.041.134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13.567.391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14,2%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25.549.957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97093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11.895.556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13.103.240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17.849.605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18.467.077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9.019.950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12,7%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 4.629.295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13.904.876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707125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16.940.015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22,3%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21.844.702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27,0%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26.815.343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43,3%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25.612.273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27,6%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12.408.263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10.791.701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        11.448.958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352929"/>
                  </a:ext>
                </a:extLst>
              </a:tr>
              <a:tr h="17311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8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312.875.016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223.306.375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16,5%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259.457.953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249.098.601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15,8%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197.364.946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123.278.020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b="1" i="0" u="none" strike="noStrike">
                          <a:effectLst/>
                          <a:latin typeface="Calibri" panose="020F0502020204030204" pitchFamily="34" charset="0"/>
                        </a:rPr>
                        <a:t>      293.499.241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800" b="1" i="0" u="none" strike="noStrike" dirty="0"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584903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54" y="277201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02" y="106851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86346" y="120350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91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00000000-0008-0000-0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6365953"/>
              </p:ext>
            </p:extLst>
          </p:nvPr>
        </p:nvGraphicFramePr>
        <p:xfrm>
          <a:off x="913885" y="1698708"/>
          <a:ext cx="8691434" cy="4364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Período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2017 </a:t>
            </a:r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-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6305296-D528-FC48-A12A-5E17902C9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975" y="4360348"/>
            <a:ext cx="1508001" cy="24683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7006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71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754299"/>
              </p:ext>
            </p:extLst>
          </p:nvPr>
        </p:nvGraphicFramePr>
        <p:xfrm>
          <a:off x="548846" y="1733550"/>
          <a:ext cx="9677398" cy="431312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433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7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78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1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46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173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931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9213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 </a:t>
                      </a:r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31 </a:t>
                      </a:r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 </a:t>
                      </a:r>
                      <a:r>
                        <a:rPr lang="es-CL" sz="9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Marzo</a:t>
                      </a:r>
                      <a:endParaRPr lang="es-CL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2010 - 2014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2014 - 2018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2018 - 2022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Promedio 2010 - 2023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4384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6.895.959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8.016.135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6.028.051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6.920.262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8.378.524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5.753.396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9.323.914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6.562.179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7.246.942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12.199.893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16.194.707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24.554.644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13.546.079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17.712.313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17.400.385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5.885.403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11.036.106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8.190.214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9.812.517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25.057.861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12.578.175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16.158.665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13.041.541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13.845.135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6.740.096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12.105.015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16.048.277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12.601.851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14.532.037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21.970.732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25.907.771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29.976.689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25.958.404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28.083.063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23.697.145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11.925.584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13.958.013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11.804.311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12.957.698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17.340.799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15.656.300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17.849.392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13.643.737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15.916.274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17.464.527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2.384.577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1.764.058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12.773.928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25.961.010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38.518.898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16.877.171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15,6%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27.138.610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33.278.312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16.393.827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26.269.702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21.347.764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22.270.067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33.648.111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9.703.668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10.672.352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8.032.970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9.944.077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18,3%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12.645.134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19.826.974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25.338.060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18.374.041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21.468.469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22,5%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25.549.957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83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7.708.555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12.091.912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20,5%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12.613.833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10.864.910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18,8%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13.904.876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0573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8.550.621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21,9%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14.919.541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19.494.456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26,7%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13.813.868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11.448.958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125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201.046.966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274.732.298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210.501.179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234.290.298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293.499.241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Comparación Ejecución Promedio respecto del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86346" y="143529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</a:t>
            </a:r>
            <a:r>
              <a:rPr lang="es-CL" sz="1200" b="1" dirty="0" smtClean="0">
                <a:solidFill>
                  <a:schemeClr val="accent1">
                    <a:lumMod val="75000"/>
                  </a:schemeClr>
                </a:solidFill>
              </a:rPr>
              <a:t>2023</a:t>
            </a:r>
            <a:endParaRPr lang="es-CL" sz="1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C8A8F3-FFCB-2849-B837-B46A9D43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463" y="5311864"/>
            <a:ext cx="1695537" cy="156142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310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671555"/>
              </p:ext>
            </p:extLst>
          </p:nvPr>
        </p:nvGraphicFramePr>
        <p:xfrm>
          <a:off x="542194" y="1812513"/>
          <a:ext cx="9497156" cy="453745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76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67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61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8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3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2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17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87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50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0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 </a:t>
                      </a:r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FNDR ACTIVIDADES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CORPORACIONES REGIONALES</a:t>
                      </a: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APLICACIÓN GLOSA 02 - NUMERAL 2.3 SUBSIDIOS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Organismos Internacionales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415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Sector Privado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Otras Instituciones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Gobierno Central (*)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400.234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6.948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407.182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297.836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1.984.281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2.282.117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78.221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340.213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418.434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151.495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1.708.411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1.859.906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42.760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1.019.743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1.062.504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1.500.000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777.045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2.277.045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615.832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615.832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167.381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996.955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39.420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1.203.757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668.858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736.505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2.530.618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3.935.981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1.547.051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2.400.000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239.664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1.126.493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5.313.208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389.217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1.735.000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22.746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2.146.963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2.000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1.485.912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1.487.912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145.653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520.000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302.661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1.953.294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2.921.607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152.047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296.513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448.559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0502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4.658.586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7.151.955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2.764.742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11.805.724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26.381.007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95" y="296918"/>
            <a:ext cx="11030496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Corrientes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68" y="1231960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42195" y="15335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DF7F65A-2A14-6D46-87C7-F0E68A09B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13" y="5495827"/>
            <a:ext cx="1846970" cy="1242114"/>
          </a:xfrm>
          <a:prstGeom prst="rect">
            <a:avLst/>
          </a:prstGeom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68" y="11895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97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75" y="444893"/>
            <a:ext cx="11452714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11" y="1285609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1275" y="1499143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25613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FF6F68-70C1-E349-BCE0-DC1FA27D2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2668" y="5170348"/>
            <a:ext cx="1928465" cy="162166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11" y="11895"/>
            <a:ext cx="2098767" cy="99677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50855"/>
              </p:ext>
            </p:extLst>
          </p:nvPr>
        </p:nvGraphicFramePr>
        <p:xfrm>
          <a:off x="321275" y="1778119"/>
          <a:ext cx="8699156" cy="467782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521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38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74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1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98772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Programa Saneamiento Sanitario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Fondo Regional Iniciativa Local (FRIL)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Transferencias a  Municipios para obras de Educación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Transferencias FIC - Fomento Productivo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 dirty="0">
                          <a:effectLst/>
                          <a:latin typeface="Calibri" panose="020F0502020204030204" pitchFamily="34" charset="0"/>
                        </a:rPr>
                        <a:t>Transferencias al Sector Privado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135.874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3.845.153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1.698.183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5.679.210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62.061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7.250.750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12.300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7.325.111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1.515.078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432.731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5.883.226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322.468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8.153.503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3.116.957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11.761.160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3.657.902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18.536.019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183.585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509.590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29.436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627.540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1.350.151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232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2.043.421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9.012.807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176.080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11.232.309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7708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815.100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1.330.320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302.933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50.000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2.498.353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1.073.571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1.996.830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72.000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7.938.495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283.660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11.364.556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23.903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2.339.719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91.209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6.321.671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390.080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9.166.583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743.594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4.016.510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2.414.613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7.174.717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16.817.546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6.161.240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22.978.786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1.182.971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766.837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10.520.442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5.948.732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18.418.982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418.080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3.181.654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3.599.734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6.286.212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2.529.240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8.815.452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1.107.184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6.998.681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999.968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9.105.833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636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1.593.364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4.298.018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70.900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5.962.282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5946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2.464.031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23.449.902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1.926.260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98.178.483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25.342.905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151.361.580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010">
                <a:tc>
                  <a:txBody>
                    <a:bodyPr/>
                    <a:lstStyle/>
                    <a:p>
                      <a:pPr algn="l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389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 2.464.031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23.449.902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1.926.260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98.178.483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25.342.905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151.361.580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159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03142"/>
              </p:ext>
            </p:extLst>
          </p:nvPr>
        </p:nvGraphicFramePr>
        <p:xfrm>
          <a:off x="2337162" y="1413962"/>
          <a:ext cx="8539163" cy="479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339159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Transferencias de Capital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37" y="116323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611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4104523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48" y="419656"/>
            <a:ext cx="11318789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322165"/>
            <a:ext cx="744773" cy="1999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88348" y="1572824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B2C6F58-A3E4-1B46-95CE-4B3A8552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9605" y="5222448"/>
            <a:ext cx="2019828" cy="151650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0"/>
            <a:ext cx="2098767" cy="99677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265676"/>
              </p:ext>
            </p:extLst>
          </p:nvPr>
        </p:nvGraphicFramePr>
        <p:xfrm>
          <a:off x="466725" y="1969755"/>
          <a:ext cx="9893302" cy="410976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953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44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95344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45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68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5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68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76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86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94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70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977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700918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>
                          <a:effectLst/>
                          <a:latin typeface="Calibri" panose="020F0502020204030204" pitchFamily="34" charset="0"/>
                        </a:rPr>
                        <a:t>Adquisión de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Terrenos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Edificios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Vehículos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Mobiliarios y Otros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Máquinas y Equipos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Equipos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Programas Informáticos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50" b="1" i="0" u="none" strike="noStrike">
                          <a:effectLst/>
                          <a:latin typeface="Calibri" panose="020F0502020204030204" pitchFamily="34" charset="0"/>
                        </a:rPr>
                        <a:t>% sobre el total de Inversión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8.378.524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970.731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363.247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570.213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16.446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20.825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970.731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12.199.893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1.092.061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969.924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36.611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85.526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1.092.061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17.400.385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3.470.205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884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3.112.617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295.037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61.667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3.470.205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19,9%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25.057.861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620.270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217.346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402.924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620.270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6.740.096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583.277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583.277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583.277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21.970.732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3.511.356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2.941.398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569.958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3.511.356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23.697.145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9.644.091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5.892.043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1.311.276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2.195.159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245.613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9.644.091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40,7%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17.340.799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1.828.854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1.521.136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63.337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142.758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86.826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14.798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1.828.854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17.464.527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778.211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665.204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113.007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778.211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12.773.928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683.319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171.319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351.200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100.500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60.300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683.319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33.278.312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3.239.519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451.326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364.600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2.423.593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3.239.519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9,7%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33.648.111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2.904.350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1.266.987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1.637.364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2.904.350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12.645.134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25.549.957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2.802.717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161.807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2.640.910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2.802.717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33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13.904.876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727.675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727.675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5,2%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6828"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11.448.958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 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293.499.241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33.761.077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452.210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18.230.905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1.706.261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12.764.726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   511.052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      75.098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        20.825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    33.761.077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11,5%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4459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2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232928"/>
              </p:ext>
            </p:extLst>
          </p:nvPr>
        </p:nvGraphicFramePr>
        <p:xfrm>
          <a:off x="1268865" y="1390199"/>
          <a:ext cx="8369398" cy="475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15" y="315197"/>
            <a:ext cx="11178151" cy="771679"/>
          </a:xfrm>
        </p:spPr>
        <p:txBody>
          <a:bodyPr>
            <a:normAutofit fontScale="90000"/>
          </a:bodyPr>
          <a:lstStyle/>
          <a:p>
            <a:r>
              <a:rPr lang="es-CL" sz="40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Adquisición de Activos no Financieros  al </a:t>
            </a:r>
            <a:r>
              <a:rPr lang="es-CL" sz="40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40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7" y="1177856"/>
            <a:ext cx="744773" cy="199913"/>
          </a:xfrm>
          <a:prstGeom prst="rect">
            <a:avLst/>
          </a:prstGeom>
        </p:spPr>
      </p:pic>
      <p:sp>
        <p:nvSpPr>
          <p:cNvPr id="5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89943" y="649287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AE86924-11AB-724C-A6F8-6431EA39D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351" y="3196586"/>
            <a:ext cx="1762177" cy="366141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07" y="5658"/>
            <a:ext cx="2098767" cy="9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18" y="2381076"/>
            <a:ext cx="2176549" cy="21765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1544CA-9F3F-FD4F-9D9D-B8CC58223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480"/>
          <a:stretch/>
        </p:blipFill>
        <p:spPr>
          <a:xfrm>
            <a:off x="1887903" y="2381075"/>
            <a:ext cx="2655523" cy="203821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6017F6F-523D-524B-ADE1-4AFB8C77A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850"/>
          <a:stretch/>
        </p:blipFill>
        <p:spPr>
          <a:xfrm>
            <a:off x="7428815" y="2381075"/>
            <a:ext cx="2630021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31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056" y="275305"/>
            <a:ext cx="10735962" cy="771679"/>
          </a:xfrm>
        </p:spPr>
        <p:txBody>
          <a:bodyPr>
            <a:no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5" y="1061364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95926" y="1209715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856978"/>
              </p:ext>
            </p:extLst>
          </p:nvPr>
        </p:nvGraphicFramePr>
        <p:xfrm>
          <a:off x="594154" y="1624013"/>
          <a:ext cx="9645478" cy="4439030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076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2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67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905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MARCO DE EVALUACION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GASTO DEVENGADO ACUMULADO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% EJECUCION PRESUPUESTARIA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43.256.485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8.378.524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55.943.340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12.199.893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95.592.693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17.400.385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81.135.229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25.057.861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6.740.096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93.983.580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21.970.732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144.694.056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23.697.145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17.340.799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101.860.358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17.464.527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17,1%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65.854.279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12.773.928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103.772.304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33.278.312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32,1%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33.648.111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21,1%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62.132.589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12.645.134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20,4%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100.021.422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25.549.957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911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13.904.876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 dirty="0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11.448.958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1.409.219.791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293.499.241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0" i="0" u="none" strike="noStrike"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CL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1082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1.413.858.639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   293.499.241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L" sz="1200" b="1" i="0" u="none" strike="noStrike" kern="12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176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A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585983"/>
              </p:ext>
            </p:extLst>
          </p:nvPr>
        </p:nvGraphicFramePr>
        <p:xfrm>
          <a:off x="615724" y="2041592"/>
          <a:ext cx="9662824" cy="4073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751" y="296086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de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77" y="123725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857607" y="1046984"/>
            <a:ext cx="2398106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20,8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Marzo 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0165" y="6449036"/>
            <a:ext cx="2373353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222681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A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044002"/>
              </p:ext>
            </p:extLst>
          </p:nvPr>
        </p:nvGraphicFramePr>
        <p:xfrm>
          <a:off x="230659" y="1868161"/>
          <a:ext cx="7760042" cy="423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04" y="296352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– Período 2010 -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2023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2" y="1270046"/>
            <a:ext cx="744773" cy="199913"/>
          </a:xfrm>
          <a:prstGeom prst="rect">
            <a:avLst/>
          </a:prstGeom>
        </p:spPr>
      </p:pic>
      <p:sp>
        <p:nvSpPr>
          <p:cNvPr id="8" name="CuadroTexto 5"/>
          <p:cNvSpPr txBox="1"/>
          <p:nvPr/>
        </p:nvSpPr>
        <p:spPr>
          <a:xfrm>
            <a:off x="8913342" y="1046984"/>
            <a:ext cx="2990334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s-CL" sz="2800" b="1" dirty="0" smtClean="0">
                <a:solidFill>
                  <a:schemeClr val="accent1"/>
                </a:solidFill>
              </a:rPr>
              <a:t>18,9 </a:t>
            </a:r>
            <a:r>
              <a:rPr lang="es-CL" sz="2800" b="1" dirty="0">
                <a:solidFill>
                  <a:schemeClr val="accent1"/>
                </a:solidFill>
              </a:rPr>
              <a:t>%</a:t>
            </a:r>
          </a:p>
          <a:p>
            <a:pPr>
              <a:defRPr/>
            </a:pPr>
            <a:r>
              <a:rPr lang="es-CL" sz="1200" b="1" dirty="0">
                <a:solidFill>
                  <a:schemeClr val="accent1"/>
                </a:solidFill>
              </a:rPr>
              <a:t>Ejecución Promedio </a:t>
            </a:r>
            <a:r>
              <a:rPr lang="es-CL" sz="1200" b="1" dirty="0" smtClean="0">
                <a:solidFill>
                  <a:schemeClr val="accent1"/>
                </a:solidFill>
              </a:rPr>
              <a:t>Marzo 2010 </a:t>
            </a:r>
            <a:r>
              <a:rPr lang="es-CL" sz="1200" b="1" dirty="0">
                <a:solidFill>
                  <a:schemeClr val="accent1"/>
                </a:solidFill>
              </a:rPr>
              <a:t>- </a:t>
            </a:r>
            <a:r>
              <a:rPr lang="es-CL" sz="1200" b="1" dirty="0" smtClean="0">
                <a:solidFill>
                  <a:schemeClr val="accent1"/>
                </a:solidFill>
              </a:rPr>
              <a:t>2023</a:t>
            </a:r>
            <a:endParaRPr lang="es-CL" b="1" dirty="0">
              <a:solidFill>
                <a:schemeClr val="accent1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3808345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531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Comparado 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</a:t>
            </a:r>
            <a:endParaRPr lang="es-CL" sz="3600" b="1" dirty="0">
              <a:solidFill>
                <a:schemeClr val="accent5">
                  <a:lumMod val="50000"/>
                </a:schemeClr>
              </a:solidFill>
              <a:latin typeface="Museo Slab 900" panose="02000000000000000000" pitchFamily="2" charset="77"/>
            </a:endParaRP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3" y="1099464"/>
            <a:ext cx="744773" cy="19991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8531" y="1446146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 de cada año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C6B449A-25AD-474C-9C63-D2508418D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583" y="4628562"/>
            <a:ext cx="1185442" cy="2229438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728505"/>
              </p:ext>
            </p:extLst>
          </p:nvPr>
        </p:nvGraphicFramePr>
        <p:xfrm>
          <a:off x="308531" y="1724733"/>
          <a:ext cx="8868693" cy="439792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74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9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8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22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68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00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192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Estado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57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Marco Presupuestario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Gasto Devengado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%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43.256.485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8.378.524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39.190.174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3.090.445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55.943.340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12.199.893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21,8%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50.717.550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1.003.462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95.592.693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17.400.385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18,2%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88.946.240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4.165.159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81.135.229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25.057.861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30,9%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74.195.415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6.428.520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79.610.495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6.740.096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74.388.479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4.352.364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93.983.580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21.970.732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85.271.974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6.259.715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8698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144.694.056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23.697.145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140.661.780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12.751.471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9,1%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82.607.415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17.340.799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75.141.419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8.863.920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101.860.358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17.464.527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91.299.502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7.163.231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65.854.279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12.773.928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57.789.890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4.432.827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103.772.304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33.278.312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93.357.162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7.307.235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159.256.809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33.648.111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21,1%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143.821.183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15.148.840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62.132.589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12.645.134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20,4%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57.020.756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7.897.900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13,9%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100.021.422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25.549.957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25,5%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90.172.889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12.786.850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14,2%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70.654.202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13.904.876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19,7%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64.463.429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4.362.968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68.844.535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11.448.958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61.092.962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10.170.848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1.409.219.791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293.499.241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1.287.530.804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116.185.754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FONDEMA  - 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4.638.848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6.769.501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395.348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987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TOTAL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1.413.858.639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293.499.241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70AD47"/>
                          </a:solidFill>
                          <a:effectLst/>
                          <a:latin typeface="Calibri" panose="020F0502020204030204" pitchFamily="34" charset="0"/>
                        </a:rPr>
                        <a:t>Sube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1.294.300.305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116.581.103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5482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Porcentaje de 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36982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59473"/>
              </p:ext>
            </p:extLst>
          </p:nvPr>
        </p:nvGraphicFramePr>
        <p:xfrm>
          <a:off x="878702" y="1758908"/>
          <a:ext cx="7426312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1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3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0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0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Porcentaje de Ejecución Mensual por Regiones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mar-23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6,1%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17,1%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12,5%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10,7%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2,0%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6,8%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7,0%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13,8%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14,7%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11,4%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1,8%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3,4%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5,5%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6,6%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9,4%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6,9%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5480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911695" y="1572440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1498" y="6497295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60975"/>
              </p:ext>
            </p:extLst>
          </p:nvPr>
        </p:nvGraphicFramePr>
        <p:xfrm>
          <a:off x="2023427" y="1861970"/>
          <a:ext cx="7426312" cy="432061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310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2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3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80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74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ES" sz="1000" b="1" i="0" u="none" strike="noStrike">
                          <a:effectLst/>
                          <a:latin typeface="Calibri" panose="020F0502020204030204" pitchFamily="34" charset="0"/>
                        </a:rPr>
                        <a:t>Ejecución Mensual por Regiones (Montos en Miles $)</a:t>
                      </a: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Promedio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40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ene-22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feb-22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mar-22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2.143.846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6.234.679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2.792.841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724.177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7.745.263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3.730.453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4.066.631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7.192.923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3.550.712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6.656.750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5.800.128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5.156.538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6.036.044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13.865.279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8.352.620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-  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3.591.927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3.148.169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2.246.699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4.301.548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9.552.141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8.117.044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7.323.577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4.058.391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4.259.508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15.379.247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7.899.048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10.361.252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2.887.497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4.092.050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5.780.266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3.961.507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4.990.059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8.512.962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5.821.509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3.413.894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4.979.872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4.380.162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4.257.976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1.954.955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17.224.089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14.099.268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11.092.771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10.283.411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11.538.900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11.825.799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11.216.037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1.268.054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5.069.057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6.308.023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4.215.045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4.725.982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6.976.868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13.847.108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8.516.652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770.585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2.747.095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10.387.197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4.634.959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l" fontAlgn="b"/>
                      <a:r>
                        <a:rPr lang="es-CL" sz="100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7.876.920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1.228.707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 2.343.331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900" b="0" i="0" u="none" strike="noStrike">
                          <a:effectLst/>
                          <a:latin typeface="Calibri" panose="020F0502020204030204" pitchFamily="34" charset="0"/>
                        </a:rPr>
                        <a:t>                3.816.319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401">
                <a:tc>
                  <a:txBody>
                    <a:bodyPr/>
                    <a:lstStyle/>
                    <a:p>
                      <a:pPr algn="ctr" fontAlgn="b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68.193.983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92.377.738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>
                          <a:effectLst/>
                          <a:latin typeface="Calibri" panose="020F0502020204030204" pitchFamily="34" charset="0"/>
                        </a:rPr>
                        <a:t>          132.927.519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97.833.080 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954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00000000-0008-0000-0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507634"/>
              </p:ext>
            </p:extLst>
          </p:nvPr>
        </p:nvGraphicFramePr>
        <p:xfrm>
          <a:off x="301651" y="1765631"/>
          <a:ext cx="7765296" cy="4378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mensual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68602" y="15037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</p:spTree>
    <p:extLst>
      <p:ext uri="{BB962C8B-B14F-4D97-AF65-F5344CB8AC3E}">
        <p14:creationId xmlns:p14="http://schemas.microsoft.com/office/powerpoint/2010/main" val="1406469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086265"/>
              </p:ext>
            </p:extLst>
          </p:nvPr>
        </p:nvGraphicFramePr>
        <p:xfrm>
          <a:off x="580896" y="1705104"/>
          <a:ext cx="9526930" cy="4424429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1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8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4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321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30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67393"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 dirty="0">
                          <a:effectLst/>
                          <a:latin typeface="Calibri" panose="020F0502020204030204" pitchFamily="34" charset="0"/>
                        </a:rPr>
                        <a:t>REGION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ESTUDIOS PROPIOS DEL GIRO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TRANSFERENCIAS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OTROS GASTOS CORRIENTES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ACTIVOS NO FINANCIEROS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TRANSFERENCIAS DE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INVERSION EN OBRAS (EMPLEO)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050" b="1" i="0" u="none" strike="noStrike">
                          <a:effectLst/>
                          <a:latin typeface="Calibri" panose="020F0502020204030204" pitchFamily="34" charset="0"/>
                        </a:rPr>
                        <a:t>TOTAL INVERSION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ARICA - PARINACOTA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407.182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970.731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5.543.335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1.457.276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 dirty="0">
                          <a:effectLst/>
                          <a:latin typeface="Calibri" panose="020F0502020204030204" pitchFamily="34" charset="0"/>
                        </a:rPr>
                        <a:t>                   8.378.524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TARAPACA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2.282.117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1.092.061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7.263.050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1.562.665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12.199.893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ANTOFAGASTA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418.434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3.470.205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6.205.694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7.306.052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17.400.385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ATACAMA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1.859.906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620.270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15.419.062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7.158.623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25.057.861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COQUIMBO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583.277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656.976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5.499.844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6.740.096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VALPARAISO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4.667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1.062.504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3.511.356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9.188.887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8.203.318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21.970.732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METROPOLITANA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184.751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2.277.045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9.644.091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352.933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11.238.325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23.697.145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O'HIGGINS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615.832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1.828.854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8.222.155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6.673.958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17.340.799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MAULE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42.598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1.203.757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778.211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6.711.751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8.728.210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17.464.527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ÑUBLE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3.935.981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683.319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6.431.123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1.723.505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12.773.928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BIO - BIO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5.313.208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3.239.519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22.978.786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1.746.799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33.278.312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ARAUCANIA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2.904.350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16.469.174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14.274.586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33.648.111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RIOS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11.428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2.146.963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55.928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3.181.654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7.249.163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12.645.134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LOS LAGOS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1.487.912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2.802.717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2.529.240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18.730.088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25.549.957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AYSEN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2.921.607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727.675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7.998.649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2.336.107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13.904.876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5919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MAGALLANES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3.850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448.559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848.512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4.368.918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5.779.119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11.448.958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SUBTOTAL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247.294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26.381.007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33.761.077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123.521.388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109.667.637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293.499.241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FONDEMA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050" b="0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  -  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444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TOTAL GENERAL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247.294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26.381.007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               -  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33.761.077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  123.521.388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>
                          <a:effectLst/>
                          <a:latin typeface="Calibri" panose="020F0502020204030204" pitchFamily="34" charset="0"/>
                        </a:rPr>
                        <a:t>             109.667.637 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            293.499.241 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5" name="Título 14">
            <a:extLst>
              <a:ext uri="{FF2B5EF4-FFF2-40B4-BE49-F238E27FC236}">
                <a16:creationId xmlns:a16="http://schemas.microsoft.com/office/drawing/2014/main" id="{48F50B0B-2DD7-9447-A6E4-49F58568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602" y="282170"/>
            <a:ext cx="10735962" cy="771679"/>
          </a:xfrm>
        </p:spPr>
        <p:txBody>
          <a:bodyPr>
            <a:normAutofit fontScale="90000"/>
          </a:bodyPr>
          <a:lstStyle/>
          <a:p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Ejecución Presupuestaria - </a:t>
            </a:r>
            <a:r>
              <a:rPr lang="es-CL" sz="3600" b="1" dirty="0" smtClean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31 de Marzo </a:t>
            </a:r>
            <a:r>
              <a:rPr lang="es-CL" sz="3600" b="1" dirty="0">
                <a:solidFill>
                  <a:schemeClr val="accent5">
                    <a:lumMod val="50000"/>
                  </a:schemeClr>
                </a:solidFill>
                <a:latin typeface="Museo Slab 900" panose="02000000000000000000" pitchFamily="2" charset="77"/>
              </a:rPr>
              <a:t>por Tipologías</a:t>
            </a:r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29467BAA-E74F-ED4F-8D86-6EC289388837}"/>
              </a:ext>
            </a:extLst>
          </p:cNvPr>
          <p:cNvSpPr>
            <a:spLocks noGrp="1"/>
          </p:cNvSpPr>
          <p:nvPr/>
        </p:nvSpPr>
        <p:spPr>
          <a:xfrm>
            <a:off x="2842054" y="2370737"/>
            <a:ext cx="4039629" cy="3979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rgbClr val="4C6598">
                  <a:lumMod val="75000"/>
                </a:srgbClr>
              </a:solidFill>
              <a:effectLst/>
              <a:uLnTx/>
              <a:uFillTx/>
              <a:latin typeface="gobCL" pitchFamily="2" charset="77"/>
            </a:endParaRPr>
          </a:p>
        </p:txBody>
      </p:sp>
      <p:pic>
        <p:nvPicPr>
          <p:cNvPr id="18" name="Marcador de contenido 9">
            <a:extLst>
              <a:ext uri="{FF2B5EF4-FFF2-40B4-BE49-F238E27FC236}">
                <a16:creationId xmlns:a16="http://schemas.microsoft.com/office/drawing/2014/main" id="{5BE24E5C-3882-4D47-95CE-40668097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053849"/>
            <a:ext cx="744773" cy="199913"/>
          </a:xfrm>
          <a:prstGeom prst="rect">
            <a:avLst/>
          </a:prstGeom>
        </p:spPr>
      </p:pic>
      <p:sp>
        <p:nvSpPr>
          <p:cNvPr id="6" name="Marcador de pie de página 3">
            <a:extLst>
              <a:ext uri="{FF2B5EF4-FFF2-40B4-BE49-F238E27FC236}">
                <a16:creationId xmlns:a16="http://schemas.microsoft.com/office/drawing/2014/main" id="{76F8C08A-9630-3F40-802E-1F7A0BF2B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31345" y="6508166"/>
            <a:ext cx="3073399" cy="365125"/>
          </a:xfrm>
        </p:spPr>
        <p:txBody>
          <a:bodyPr/>
          <a:lstStyle/>
          <a:p>
            <a:r>
              <a:rPr lang="es-CL" sz="1050" dirty="0">
                <a:latin typeface="gobCL"/>
              </a:rPr>
              <a:t>Gobierno de Chile - SUBDERE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450376" y="1295441"/>
            <a:ext cx="3575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200" b="1" dirty="0">
                <a:solidFill>
                  <a:schemeClr val="accent1">
                    <a:lumMod val="75000"/>
                  </a:schemeClr>
                </a:solidFill>
              </a:rPr>
              <a:t>Montos en Miles de $</a:t>
            </a:r>
          </a:p>
        </p:txBody>
      </p:sp>
    </p:spTree>
    <p:extLst>
      <p:ext uri="{BB962C8B-B14F-4D97-AF65-F5344CB8AC3E}">
        <p14:creationId xmlns:p14="http://schemas.microsoft.com/office/powerpoint/2010/main" val="3105644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2509</TotalTime>
  <Words>3216</Words>
  <Application>Microsoft Office PowerPoint</Application>
  <PresentationFormat>Panorámica</PresentationFormat>
  <Paragraphs>1653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gobCL</vt:lpstr>
      <vt:lpstr>Museo Slab 700</vt:lpstr>
      <vt:lpstr>Museo Slab 900</vt:lpstr>
      <vt:lpstr>Tema de Office</vt:lpstr>
      <vt:lpstr>EJECUCIÓN PRESUPUESTARIA PROGRAMAS DE INVERSION REGIONAL GOBIERNOS REGIONALES</vt:lpstr>
      <vt:lpstr>Ejecución Presupuestaria - 31 de Marzo de 2023</vt:lpstr>
      <vt:lpstr>Ejecución Presupuestaria - 31 de Marzo de 2023</vt:lpstr>
      <vt:lpstr>Ejecución Presupuestaria – Período 2010 - 2023</vt:lpstr>
      <vt:lpstr>Comparado Ejecución Presupuestaria - 31 de Marzo</vt:lpstr>
      <vt:lpstr>Porcentaje de Ejecución Presupuestaria mensual</vt:lpstr>
      <vt:lpstr>Ejecución Presupuestaria mensual</vt:lpstr>
      <vt:lpstr>Ejecución Presupuestaria mensual</vt:lpstr>
      <vt:lpstr>Ejecución Presupuestaria - 31 de Marzo por Tipologías</vt:lpstr>
      <vt:lpstr>Ejecución Presupuestaria - 31 de Marzo por Tipologías</vt:lpstr>
      <vt:lpstr>Ejecución Presupuestaria - 31 de Marzo Período 2017 - 2023</vt:lpstr>
      <vt:lpstr>Ejecución Presupuestaria - 31 de Marzo Período 2017 - 2023</vt:lpstr>
      <vt:lpstr>Comparación Ejecución Promedio respecto del 31 de Marzo</vt:lpstr>
      <vt:lpstr>Ejecución Presupuestaria Transferencias Corrientes al 31 de Marzo</vt:lpstr>
      <vt:lpstr>Ejecución Presupuestaria Transferencias de Capital al 31 de Marzo</vt:lpstr>
      <vt:lpstr>Ejecución Presupuestaria Transferencias de Capital  al 31 de Marzo</vt:lpstr>
      <vt:lpstr>Ejecución Presupuestaria Adquisición de Activos no Financieros  al 31 de Marzo</vt:lpstr>
      <vt:lpstr>Ejecución Presupuestaria Adquisición de Activos no Financieros  al 31 de Marzo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Juan Claudio Feliu Araya</cp:lastModifiedBy>
  <cp:revision>123</cp:revision>
  <dcterms:created xsi:type="dcterms:W3CDTF">2022-04-07T20:55:49Z</dcterms:created>
  <dcterms:modified xsi:type="dcterms:W3CDTF">2023-04-19T15:29:18Z</dcterms:modified>
</cp:coreProperties>
</file>