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8"/>
  </p:notesMasterIdLst>
  <p:handoutMasterIdLst>
    <p:handoutMasterId r:id="rId19"/>
  </p:handoutMasterIdLst>
  <p:sldIdLst>
    <p:sldId id="275" r:id="rId3"/>
    <p:sldId id="304" r:id="rId4"/>
    <p:sldId id="349" r:id="rId5"/>
    <p:sldId id="350" r:id="rId6"/>
    <p:sldId id="351" r:id="rId7"/>
    <p:sldId id="352" r:id="rId8"/>
    <p:sldId id="360" r:id="rId9"/>
    <p:sldId id="361" r:id="rId10"/>
    <p:sldId id="353" r:id="rId11"/>
    <p:sldId id="354" r:id="rId12"/>
    <p:sldId id="355" r:id="rId13"/>
    <p:sldId id="356" r:id="rId14"/>
    <p:sldId id="357" r:id="rId15"/>
    <p:sldId id="358" r:id="rId16"/>
    <p:sldId id="359" r:id="rId1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202"/>
    <a:srgbClr val="005FA1"/>
    <a:srgbClr val="E17068"/>
    <a:srgbClr val="EF4143"/>
    <a:srgbClr val="404040"/>
    <a:srgbClr val="808080"/>
    <a:srgbClr val="CCCCCC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94420" autoAdjust="0"/>
  </p:normalViewPr>
  <p:slideViewPr>
    <p:cSldViewPr snapToObjects="1">
      <p:cViewPr>
        <p:scale>
          <a:sx n="80" d="100"/>
          <a:sy n="80" d="100"/>
        </p:scale>
        <p:origin x="1014" y="-18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ABRIL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ABRIL%20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ABRIL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9\CONTROL%20DEL%20GASTO\GASTO%20MENSUAL\CONTROL%20GASTO%20ABRIL%202019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ABRIL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9\CONTROL%20DEL%20GASTO\GASTO%20MENSUAL\CONTROL%20GASTO%20ABRIL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83775478549459E-2"/>
          <c:y val="0.10831132568777066"/>
          <c:w val="0.87509693065487437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1.8383095256571513E-3"/>
                  <c:y val="-1.627068805748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250039498020633E-3"/>
                  <c:y val="-2.0403485067325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611E-3"/>
                  <c:y val="-3.9587507182904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3.426920747332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8814132643006094E-3"/>
                  <c:y val="-1.501291628487277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468292812737321E-2"/>
                      <c:h val="4.5246651860825091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3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5536122591434895E-3"/>
                  <c:y val="-1.7109754771777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8.91932887087338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3.211728711424900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2.2052006812757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1.991277124997989E-3"/>
                  <c:y val="-1.3326499867989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Subsecretario'!$A$6:$A$21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'Carpeta Subsecretario'!$K$6:$K$21</c:f>
              <c:numCache>
                <c:formatCode>0.0%</c:formatCode>
                <c:ptCount val="16"/>
                <c:pt idx="0">
                  <c:v>0.18524954783659575</c:v>
                </c:pt>
                <c:pt idx="1">
                  <c:v>0.31299587484633556</c:v>
                </c:pt>
                <c:pt idx="2">
                  <c:v>0.24136347789085519</c:v>
                </c:pt>
                <c:pt idx="3">
                  <c:v>0.23820248642630867</c:v>
                </c:pt>
                <c:pt idx="4">
                  <c:v>0.33968422105876883</c:v>
                </c:pt>
                <c:pt idx="5">
                  <c:v>0.33161627324311971</c:v>
                </c:pt>
                <c:pt idx="6">
                  <c:v>0.21220261494757206</c:v>
                </c:pt>
                <c:pt idx="7">
                  <c:v>0.15240104497505227</c:v>
                </c:pt>
                <c:pt idx="8">
                  <c:v>0.31429853524713641</c:v>
                </c:pt>
                <c:pt idx="9">
                  <c:v>0</c:v>
                </c:pt>
                <c:pt idx="10">
                  <c:v>0.35632267066819451</c:v>
                </c:pt>
                <c:pt idx="11">
                  <c:v>0.21124014120525184</c:v>
                </c:pt>
                <c:pt idx="12">
                  <c:v>0.21332758538969218</c:v>
                </c:pt>
                <c:pt idx="13">
                  <c:v>0.24445616637635054</c:v>
                </c:pt>
                <c:pt idx="14">
                  <c:v>0.32421193656881825</c:v>
                </c:pt>
                <c:pt idx="15">
                  <c:v>0.57882828519519025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93545056"/>
        <c:axId val="393537776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Subsecretario'!$A$6:$A$21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'Carpeta Subsecretario'!$M$6:$M$21</c:f>
              <c:numCache>
                <c:formatCode>0.0%</c:formatCode>
                <c:ptCount val="16"/>
                <c:pt idx="0">
                  <c:v>0.26306470383135133</c:v>
                </c:pt>
                <c:pt idx="1">
                  <c:v>0.26306470383135133</c:v>
                </c:pt>
                <c:pt idx="2">
                  <c:v>0.26306470383135133</c:v>
                </c:pt>
                <c:pt idx="3">
                  <c:v>0.26306470383135133</c:v>
                </c:pt>
                <c:pt idx="4">
                  <c:v>0.26306470383135133</c:v>
                </c:pt>
                <c:pt idx="5">
                  <c:v>0.26306470383135133</c:v>
                </c:pt>
                <c:pt idx="6">
                  <c:v>0.26306470383135133</c:v>
                </c:pt>
                <c:pt idx="7">
                  <c:v>0.26306470383135133</c:v>
                </c:pt>
                <c:pt idx="8">
                  <c:v>0.26306470383135133</c:v>
                </c:pt>
                <c:pt idx="9">
                  <c:v>0.26306470383135133</c:v>
                </c:pt>
                <c:pt idx="10">
                  <c:v>0.26306470383135133</c:v>
                </c:pt>
                <c:pt idx="11">
                  <c:v>0.26306470383135133</c:v>
                </c:pt>
                <c:pt idx="12">
                  <c:v>0.26306470383135133</c:v>
                </c:pt>
                <c:pt idx="13">
                  <c:v>0.26306470383135133</c:v>
                </c:pt>
                <c:pt idx="14">
                  <c:v>0.26306470383135133</c:v>
                </c:pt>
                <c:pt idx="15">
                  <c:v>0.26306470383135133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545056"/>
        <c:axId val="393537776"/>
      </c:lineChart>
      <c:valAx>
        <c:axId val="393537776"/>
        <c:scaling>
          <c:orientation val="minMax"/>
          <c:max val="0.60000000000000009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1"/>
            </a:pPr>
            <a:endParaRPr lang="es-CL"/>
          </a:p>
        </c:txPr>
        <c:crossAx val="393545056"/>
        <c:crosses val="max"/>
        <c:crossBetween val="between"/>
      </c:valAx>
      <c:catAx>
        <c:axId val="39354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800" b="1"/>
            </a:pPr>
            <a:endParaRPr lang="es-CL"/>
          </a:p>
        </c:txPr>
        <c:crossAx val="3935377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60825208432206E-2"/>
          <c:y val="5.5532946539577292E-2"/>
          <c:w val="0.92342475326335138"/>
          <c:h val="0.87854164939908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4.6465380850818343E-3"/>
                  <c:y val="-3.3075946151892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4.46037592075184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8789224680765194E-4"/>
                  <c:y val="-5.84152507252382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2037310393024E-3"/>
                  <c:y val="-1.28810609200165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6714983202102242E-3"/>
                  <c:y val="-4.69618731869042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1460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1149E-3"/>
                  <c:y val="-5.10261620523241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4.7350266700533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4.0860423649202049E-5"/>
                  <c:y val="-6.40030480060960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169828807180946E-2"/>
                  <c:y val="-4.93860339825943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294244430908132E-2"/>
                      <c:h val="7.7371114794861168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1545737407073188E-3"/>
                  <c:y val="-5.16611633223266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6.0628905257810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Subsecretario'!$B$5:$O$5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PROMEDIO</c:v>
                </c:pt>
                <c:pt idx="11">
                  <c:v>media nacional</c:v>
                </c:pt>
              </c:strCache>
            </c:strRef>
          </c:cat>
          <c:val>
            <c:numRef>
              <c:f>'Carpeta Subsecretario'!$B$22:$K$22</c:f>
              <c:numCache>
                <c:formatCode>0.0%</c:formatCode>
                <c:ptCount val="10"/>
                <c:pt idx="0">
                  <c:v>0.34612168459153536</c:v>
                </c:pt>
                <c:pt idx="1">
                  <c:v>0.20160547800780385</c:v>
                </c:pt>
                <c:pt idx="2">
                  <c:v>0.26925411268249322</c:v>
                </c:pt>
                <c:pt idx="3">
                  <c:v>0.30900400401534001</c:v>
                </c:pt>
                <c:pt idx="4">
                  <c:v>0.29369834204511602</c:v>
                </c:pt>
                <c:pt idx="5">
                  <c:v>0.32635305715101132</c:v>
                </c:pt>
                <c:pt idx="6">
                  <c:v>0.32223076313350518</c:v>
                </c:pt>
                <c:pt idx="7">
                  <c:v>0.30958601552645487</c:v>
                </c:pt>
                <c:pt idx="8">
                  <c:v>0.23703764054469831</c:v>
                </c:pt>
                <c:pt idx="9">
                  <c:v>0.26306470383135133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272350384"/>
        <c:axId val="272349824"/>
      </c:barChart>
      <c:lineChart>
        <c:grouping val="standard"/>
        <c:varyColors val="0"/>
        <c:ser>
          <c:idx val="1"/>
          <c:order val="1"/>
          <c:marker>
            <c:symbol val="none"/>
          </c:marker>
          <c:cat>
            <c:numRef>
              <c:f>'Carpeta Subsecretario'!$B$5:$K$5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'Carpeta Subsecretario'!$B$23:$K$23</c:f>
              <c:numCache>
                <c:formatCode>0.0%</c:formatCode>
                <c:ptCount val="10"/>
                <c:pt idx="0">
                  <c:v>0.28779558015293094</c:v>
                </c:pt>
                <c:pt idx="1">
                  <c:v>0.28779558015293094</c:v>
                </c:pt>
                <c:pt idx="2">
                  <c:v>0.28779558015293094</c:v>
                </c:pt>
                <c:pt idx="3">
                  <c:v>0.28779558015293094</c:v>
                </c:pt>
                <c:pt idx="4">
                  <c:v>0.28779558015293094</c:v>
                </c:pt>
                <c:pt idx="5">
                  <c:v>0.28779558015293094</c:v>
                </c:pt>
                <c:pt idx="6">
                  <c:v>0.28779558015293094</c:v>
                </c:pt>
                <c:pt idx="7">
                  <c:v>0.28779558015293094</c:v>
                </c:pt>
                <c:pt idx="8">
                  <c:v>0.28779558015293094</c:v>
                </c:pt>
                <c:pt idx="9">
                  <c:v>0.28779558015293094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350384"/>
        <c:axId val="272349824"/>
      </c:lineChart>
      <c:catAx>
        <c:axId val="27235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272349824"/>
        <c:crosses val="autoZero"/>
        <c:auto val="1"/>
        <c:lblAlgn val="ctr"/>
        <c:lblOffset val="100"/>
        <c:noMultiLvlLbl val="0"/>
      </c:catAx>
      <c:valAx>
        <c:axId val="272349824"/>
        <c:scaling>
          <c:orientation val="minMax"/>
          <c:max val="0.4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CL"/>
          </a:p>
        </c:txPr>
        <c:crossAx val="27235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21901520940591E-2"/>
          <c:y val="7.6880086260184138E-2"/>
          <c:w val="0.8798413496780616"/>
          <c:h val="0.7315369409578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GASTO!$B$47</c:f>
              <c:strCache>
                <c:ptCount val="1"/>
                <c:pt idx="0">
                  <c:v>GASTO DEVENGADO MARZO 2019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GASTO!$A$48:$A$63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GASTO!$B$48:$B$63</c:f>
              <c:numCache>
                <c:formatCode>#,##0</c:formatCode>
                <c:ptCount val="16"/>
                <c:pt idx="0">
                  <c:v>3802315</c:v>
                </c:pt>
                <c:pt idx="1">
                  <c:v>9848823</c:v>
                </c:pt>
                <c:pt idx="2">
                  <c:v>12760809</c:v>
                </c:pt>
                <c:pt idx="3">
                  <c:v>10624521</c:v>
                </c:pt>
                <c:pt idx="4">
                  <c:v>15903355</c:v>
                </c:pt>
                <c:pt idx="5">
                  <c:v>19944736</c:v>
                </c:pt>
                <c:pt idx="6">
                  <c:v>17060861</c:v>
                </c:pt>
                <c:pt idx="7">
                  <c:v>6572363</c:v>
                </c:pt>
                <c:pt idx="8">
                  <c:v>16836265</c:v>
                </c:pt>
                <c:pt idx="9">
                  <c:v>0</c:v>
                </c:pt>
                <c:pt idx="10">
                  <c:v>19362670</c:v>
                </c:pt>
                <c:pt idx="11">
                  <c:v>15200923</c:v>
                </c:pt>
                <c:pt idx="12">
                  <c:v>7101478</c:v>
                </c:pt>
                <c:pt idx="13">
                  <c:v>13327780</c:v>
                </c:pt>
                <c:pt idx="14">
                  <c:v>13989867</c:v>
                </c:pt>
                <c:pt idx="15">
                  <c:v>21016885</c:v>
                </c:pt>
              </c:numCache>
            </c:numRef>
          </c:val>
        </c:ser>
        <c:ser>
          <c:idx val="1"/>
          <c:order val="1"/>
          <c:tx>
            <c:strRef>
              <c:f>GASTO!$D$47</c:f>
              <c:strCache>
                <c:ptCount val="1"/>
                <c:pt idx="0">
                  <c:v>GASTO DEVENGADO ABRIL 2019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GASTO!$A$48:$A$63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ARAUCANIA</c:v>
                </c:pt>
                <c:pt idx="12">
                  <c:v>LOS RIOS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GASTO!$D$48:$D$63</c:f>
              <c:numCache>
                <c:formatCode>#,##0</c:formatCode>
                <c:ptCount val="16"/>
                <c:pt idx="0">
                  <c:v>5761760</c:v>
                </c:pt>
                <c:pt idx="1">
                  <c:v>13496107</c:v>
                </c:pt>
                <c:pt idx="2">
                  <c:v>17098420</c:v>
                </c:pt>
                <c:pt idx="3">
                  <c:v>15145567</c:v>
                </c:pt>
                <c:pt idx="4">
                  <c:v>20919145</c:v>
                </c:pt>
                <c:pt idx="5">
                  <c:v>25302125</c:v>
                </c:pt>
                <c:pt idx="6">
                  <c:v>24219028</c:v>
                </c:pt>
                <c:pt idx="7">
                  <c:v>10240603</c:v>
                </c:pt>
                <c:pt idx="8">
                  <c:v>24653810</c:v>
                </c:pt>
                <c:pt idx="9">
                  <c:v>0</c:v>
                </c:pt>
                <c:pt idx="10">
                  <c:v>25595808</c:v>
                </c:pt>
                <c:pt idx="11">
                  <c:v>25320767</c:v>
                </c:pt>
                <c:pt idx="12">
                  <c:v>10063757</c:v>
                </c:pt>
                <c:pt idx="13">
                  <c:v>18038763</c:v>
                </c:pt>
                <c:pt idx="14">
                  <c:v>16412659</c:v>
                </c:pt>
                <c:pt idx="15">
                  <c:v>28081309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467885120"/>
        <c:axId val="129629840"/>
      </c:barChart>
      <c:lineChart>
        <c:grouping val="standard"/>
        <c:varyColors val="0"/>
        <c:ser>
          <c:idx val="2"/>
          <c:order val="2"/>
          <c:tx>
            <c:strRef>
              <c:f>GASTO!$G$47</c:f>
              <c:strCache>
                <c:ptCount val="1"/>
                <c:pt idx="0">
                  <c:v>% Variación Mensual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38100" cap="rnd">
                <a:solidFill>
                  <a:schemeClr val="accent3"/>
                </a:solidFill>
                <a:round/>
              </a:ln>
              <a:effectLst/>
            </c:spPr>
          </c:dPt>
          <c:dPt>
            <c:idx val="14"/>
            <c:marker>
              <c:symbol val="none"/>
            </c:marker>
            <c:bubble3D val="0"/>
            <c:spPr>
              <a:ln w="38100" cap="rnd">
                <a:solidFill>
                  <a:schemeClr val="accent3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526574923640766E-2"/>
                  <c:y val="5.24021323368794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015632308023981E-3"/>
                  <c:y val="-1.5454977322840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526574923640766E-2"/>
                      <c:h val="4.089358167661592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2539080770059952E-4"/>
                  <c:y val="1.4488268362656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8048300064676E-2"/>
                      <c:h val="3.679403190006778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7.5046896924071483E-3"/>
                  <c:y val="-3.2493969688096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6260161000215587E-2"/>
                  <c:y val="-2.8510776879455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1603215434526949E-2"/>
                  <c:y val="-1.9910818442629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7354441274374184E-3"/>
                  <c:y val="4.31533302658914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0583188254156066E-2"/>
                  <c:y val="-3.942193991133632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990452104371124E-2"/>
                  <c:y val="-5.904327682467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0604067443326452E-2"/>
                  <c:y val="-1.4859332559169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9.833211718622106E-3"/>
                  <c:y val="-1.4555742125073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125703453861079E-2"/>
                  <c:y val="-2.2594166150446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6.8884581516539291E-3"/>
                  <c:y val="-1.5771929719727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6.2095988920635545E-2"/>
                  <c:y val="8.29669997696091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7529701385245565E-2"/>
                  <c:y val="-4.6655990375403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8780483000646947E-2"/>
                  <c:y val="-2.10803636578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GASTO!$A$97:$A$112</c:f>
              <c:strCache>
                <c:ptCount val="16"/>
                <c:pt idx="0">
                  <c:v>ARICA - PARINACOTA</c:v>
                </c:pt>
                <c:pt idx="1">
                  <c:v>TARAPACA</c:v>
                </c:pt>
                <c:pt idx="2">
                  <c:v>ANTOFAGASTA</c:v>
                </c:pt>
                <c:pt idx="3">
                  <c:v>ATACAMA</c:v>
                </c:pt>
                <c:pt idx="4">
                  <c:v>COQUIMBO</c:v>
                </c:pt>
                <c:pt idx="5">
                  <c:v>VALPARAISO</c:v>
                </c:pt>
                <c:pt idx="6">
                  <c:v>METROPOLITANA</c:v>
                </c:pt>
                <c:pt idx="7">
                  <c:v>O'HIGGINS</c:v>
                </c:pt>
                <c:pt idx="8">
                  <c:v>MAULE</c:v>
                </c:pt>
                <c:pt idx="9">
                  <c:v>ÑUBLE</c:v>
                </c:pt>
                <c:pt idx="10">
                  <c:v>BIO - BIO</c:v>
                </c:pt>
                <c:pt idx="11">
                  <c:v>LOS RIOS</c:v>
                </c:pt>
                <c:pt idx="12">
                  <c:v>ARAUCANIA</c:v>
                </c:pt>
                <c:pt idx="13">
                  <c:v>LOS LAGOS</c:v>
                </c:pt>
                <c:pt idx="14">
                  <c:v>AYSEN</c:v>
                </c:pt>
                <c:pt idx="15">
                  <c:v>MAGALLANES</c:v>
                </c:pt>
              </c:strCache>
            </c:strRef>
          </c:cat>
          <c:val>
            <c:numRef>
              <c:f>GASTO!$G$48:$G$63</c:f>
              <c:numCache>
                <c:formatCode>0.0%</c:formatCode>
                <c:ptCount val="16"/>
                <c:pt idx="0">
                  <c:v>6.2999205149238832E-2</c:v>
                </c:pt>
                <c:pt idx="1">
                  <c:v>8.458623263679238E-2</c:v>
                </c:pt>
                <c:pt idx="2">
                  <c:v>6.8319672065645126E-2</c:v>
                </c:pt>
                <c:pt idx="3">
                  <c:v>7.1705061901074174E-2</c:v>
                </c:pt>
                <c:pt idx="4">
                  <c:v>8.1446192908188275E-2</c:v>
                </c:pt>
                <c:pt idx="5">
                  <c:v>7.0443827443601448E-2</c:v>
                </c:pt>
                <c:pt idx="6">
                  <c:v>7.2874385180031698E-2</c:v>
                </c:pt>
                <c:pt idx="7">
                  <c:v>5.4590887784565598E-2</c:v>
                </c:pt>
                <c:pt idx="8">
                  <c:v>9.9670219084053074E-2</c:v>
                </c:pt>
                <c:pt idx="9">
                  <c:v>0</c:v>
                </c:pt>
                <c:pt idx="10">
                  <c:v>8.6772348769119101E-2</c:v>
                </c:pt>
                <c:pt idx="11">
                  <c:v>8.4445729696621757E-2</c:v>
                </c:pt>
                <c:pt idx="12">
                  <c:v>6.3033446902531876E-2</c:v>
                </c:pt>
                <c:pt idx="13">
                  <c:v>6.3841896700131767E-2</c:v>
                </c:pt>
                <c:pt idx="14">
                  <c:v>4.7861460783197141E-2</c:v>
                </c:pt>
                <c:pt idx="15">
                  <c:v>0.14561601917530792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630400"/>
        <c:axId val="129629280"/>
      </c:lineChart>
      <c:catAx>
        <c:axId val="46788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629840"/>
        <c:crosses val="autoZero"/>
        <c:auto val="1"/>
        <c:lblAlgn val="ctr"/>
        <c:lblOffset val="100"/>
        <c:noMultiLvlLbl val="0"/>
      </c:catAx>
      <c:valAx>
        <c:axId val="129629840"/>
        <c:scaling>
          <c:orientation val="minMax"/>
          <c:max val="30000000"/>
          <c:min val="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_);_(* \(#,##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7885120"/>
        <c:crosses val="autoZero"/>
        <c:crossBetween val="between"/>
      </c:valAx>
      <c:valAx>
        <c:axId val="129629280"/>
        <c:scaling>
          <c:orientation val="minMax"/>
          <c:max val="0.4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630400"/>
        <c:crosses val="max"/>
        <c:crossBetween val="between"/>
      </c:valAx>
      <c:catAx>
        <c:axId val="1296304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629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RESUMEN!$B$81:$G$81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RESUMEN!$B$100:$G$100</c:f>
              <c:numCache>
                <c:formatCode>_(* #,##0_);_(* \(#,##0\);_(* "-"??_);_(@_)</c:formatCode>
                <c:ptCount val="6"/>
                <c:pt idx="0">
                  <c:v>1215615</c:v>
                </c:pt>
                <c:pt idx="1">
                  <c:v>14486098</c:v>
                </c:pt>
                <c:pt idx="2">
                  <c:v>0</c:v>
                </c:pt>
                <c:pt idx="3">
                  <c:v>14285030</c:v>
                </c:pt>
                <c:pt idx="4">
                  <c:v>25474455</c:v>
                </c:pt>
                <c:pt idx="5">
                  <c:v>225635251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62442170272552"/>
          <c:y val="0.2147117296222664"/>
          <c:w val="0.64453273061477256"/>
          <c:h val="0.5593101756912592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903209886615363E-3"/>
                  <c:y val="0.1306508455826719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8627607620973937E-3"/>
                  <c:y val="0.1219918285562217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4926127795371217E-2"/>
                  <c:y val="5.79623570910494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474636150640211E-2"/>
                  <c:y val="-6.91807162275689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Subt.33'!$B$148:$F$148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Subt.33'!$B$167:$F$167</c:f>
              <c:numCache>
                <c:formatCode>_(* #,##0_);_(* \(#,##0\);_(* "-"??_);_(@_)</c:formatCode>
                <c:ptCount val="5"/>
                <c:pt idx="0">
                  <c:v>6510596</c:v>
                </c:pt>
                <c:pt idx="1">
                  <c:v>18929815</c:v>
                </c:pt>
                <c:pt idx="2">
                  <c:v>10687824</c:v>
                </c:pt>
                <c:pt idx="3">
                  <c:v>11987138</c:v>
                </c:pt>
                <c:pt idx="4">
                  <c:v>13487317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432585208952017E-2"/>
                  <c:y val="3.880748508494822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227624605569387E-2"/>
                  <c:y val="0.1236689554745356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976173605195205E-2"/>
                  <c:y val="1.511831362190967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7454280550623789"/>
                  <c:y val="-2.57983261802661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8.1727028813005961E-2"/>
                  <c:y val="-0.1516455594248881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Financieros'!$D$19:$K$19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8409611</c:v>
                </c:pt>
                <c:pt idx="3">
                  <c:v>1455015</c:v>
                </c:pt>
                <c:pt idx="4">
                  <c:v>4117521</c:v>
                </c:pt>
                <c:pt idx="5">
                  <c:v>139903</c:v>
                </c:pt>
                <c:pt idx="6">
                  <c:v>0</c:v>
                </c:pt>
                <c:pt idx="7">
                  <c:v>162983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5/29/2019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48875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11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92995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12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43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D2FEBA1-9D26-4ED2-ADF8-B000600CF472}" type="datetime1">
              <a:rPr lang="es-ES" altLang="es-CL" smtClean="0"/>
              <a:t>29/05/2019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9ED4BA-BDA8-45E7-AF09-50352C226487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A32CFB-78EA-475B-B944-BD46E20A286E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0C2CAA-722A-401D-8F74-33DF6279AA99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18E9E-B2E1-4C09-A634-1E87D46656E1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E7F9-F67F-4C10-A7DB-C0D170D8AF1A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2AFD-47FC-4372-880C-1D69E0F59706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A312E-0819-4EF0-B459-AC62189823BB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3F21A-A730-4794-918D-095F6CA7938F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A052A-1B70-4653-8010-939040974018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F28351-DD0C-4076-993B-4B535C31C582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A3767-EF34-40B7-87B1-014EC69CB7A7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C30AE6E1-12D4-4C97-AEB7-C2A70F48807F}" type="datetime1">
              <a:rPr lang="es-ES" altLang="es-CL" smtClean="0"/>
              <a:t>29/05/2019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31797A7E-F5A1-4EEC-B0A6-B8DF2B985FFC}" type="datetime1">
              <a:rPr lang="es-ES" altLang="es-CL" smtClean="0"/>
              <a:t>29/05/2019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74106B5A-6090-4B28-895B-4AE19C684617}" type="datetime1">
              <a:rPr lang="es-ES" altLang="es-CL" smtClean="0"/>
              <a:t>29/05/2019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47EB52-2C3C-44E9-9C84-C2CFE961604B}" type="datetime1">
              <a:rPr lang="es-ES" altLang="es-CL" smtClean="0"/>
              <a:t>29/05/2019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C4BB-10DD-48A5-BB46-FA5D5A72AEB5}" type="slidenum">
              <a:rPr lang="es-ES" altLang="es-CL" smtClean="0"/>
              <a:pPr/>
              <a:t>1</a:t>
            </a:fld>
            <a:endParaRPr lang="es-ES" alt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52401" y="148461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596902" y="5790456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10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302134"/>
              </p:ext>
            </p:extLst>
          </p:nvPr>
        </p:nvGraphicFramePr>
        <p:xfrm>
          <a:off x="516034" y="1291461"/>
          <a:ext cx="8177214" cy="436978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630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ESTUDIOS PROPIOS DEL GIRO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CORRIENTES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GASTOS CORRIENTES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ACTIVOS NO FINANCIEROS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TRANSFERENCIAS DE CAPITAL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INVERSION EN OBRAS (EMPLEO)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 INVERSION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270.123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392.860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5.098.777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5.761.760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350.302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210.669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2.799.075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10.136.061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13.496.107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987.192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30.000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568.885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263.747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15.248.596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17.098.420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460.471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1.339.905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1.906.640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11.438.551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15.145.567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28.752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2.320.496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370.003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2.289.290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15.910.604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20.919.145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449.274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3.404.750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21.448.101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25.302.125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140.548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284.458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1.985.069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2.841.505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18.967.448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24.219.028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1.056.745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473.364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2.454.490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6.256.004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10.240.603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1.123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1.084.514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69.595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4.632.660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18.865.918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24.653.810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2.210.071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796.033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1.807.559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20.782.145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25.595.808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2.705.783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2.167.849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1.504.758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18.942.377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25.320.767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986.406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100.410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251.200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8.725.741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10.063.757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20.000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678.647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1.778.593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1.216.778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14.344.745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18.038.763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38.000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1.101.377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75.315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2.726.790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12.471.177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16.412.659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49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497.431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551.730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132.868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26.899.281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28.081.310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44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1.215.615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14.486.098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           -  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14.285.030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24.827.360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225.535.526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280.349.629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644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FONDEMA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                                  -   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                             -   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                              -   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                                -   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                         647.095 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                         99.725 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u="none" strike="noStrike" kern="1200" dirty="0">
                          <a:effectLst/>
                        </a:rPr>
                        <a:t>                      746.820 </a:t>
                      </a:r>
                      <a:endParaRPr lang="es-CL" sz="9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  <a:tr h="20644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TOTAL GENERAL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1.215.615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14.486.098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           -  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14.285.030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25.474.455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225.635.251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281.096.449 </a:t>
                      </a:r>
                      <a:endParaRPr lang="es-CL" sz="9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4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11</a:t>
            </a:fld>
            <a:endParaRPr lang="en-US" altLang="es-CL"/>
          </a:p>
        </p:txBody>
      </p:sp>
      <p:graphicFrame>
        <p:nvGraphicFramePr>
          <p:cNvPr id="6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371712"/>
              </p:ext>
            </p:extLst>
          </p:nvPr>
        </p:nvGraphicFramePr>
        <p:xfrm>
          <a:off x="323528" y="1431511"/>
          <a:ext cx="8424936" cy="4434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0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0785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12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71511"/>
              </p:ext>
            </p:extLst>
          </p:nvPr>
        </p:nvGraphicFramePr>
        <p:xfrm>
          <a:off x="611560" y="1352751"/>
          <a:ext cx="8136904" cy="454895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434166"/>
                <a:gridCol w="1185180"/>
                <a:gridCol w="1181860"/>
                <a:gridCol w="1065665"/>
                <a:gridCol w="1128743"/>
                <a:gridCol w="1065665"/>
                <a:gridCol w="1075625"/>
              </a:tblGrid>
              <a:tr h="457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Región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Programa Mejoramiento Barrios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Fondo Regional Iniciativa Local (FRIL)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Municipios 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FIC - Fomento Productivo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Transferencias al Sector Privado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206.157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206.157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1.131.749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467.341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2.331.734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3.930.824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2.266.000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263.747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2.529.747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733.470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1.173.170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1.906.640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1.477.718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188.208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263.243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2.026.047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3.955.216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3.151.209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3.151.209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1.560.933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2.803.475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505.258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2.336.247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7.205.913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546.358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275.732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35.390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2.419.100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3.276.580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7.131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2.240.329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4.313.592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319.068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6.880.120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ÑUBLE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3.897.616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3.221.068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5.618.349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1.432.049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375.510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14.544.592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580.385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2.219.519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85.415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1.419.343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4.304.662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772.125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251.200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1.023.325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1.388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1.871.871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715.578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501.200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3.090.037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23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1.489.695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2.524.960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201.830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4.216.485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601.220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132.868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734.088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00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6.510.596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18.929.815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10.687.824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11.340.043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13.487.317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60.955.595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82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 dirty="0">
                          <a:effectLst/>
                        </a:rPr>
                        <a:t>FONDEMA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647.095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647.095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000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TOTAL GENERAL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6.510.596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18.929.815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10.687.824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11.987.138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13.487.317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61.602.690 </a:t>
                      </a:r>
                      <a:endParaRPr lang="es-CL" sz="10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2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13</a:t>
            </a:fld>
            <a:endParaRPr lang="en-US" altLang="es-CL"/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237506" y="213756"/>
            <a:ext cx="8178526" cy="115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Transferencias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1365042"/>
              </p:ext>
            </p:extLst>
          </p:nvPr>
        </p:nvGraphicFramePr>
        <p:xfrm>
          <a:off x="330993" y="1372888"/>
          <a:ext cx="8482013" cy="4791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7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323528" y="137213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2019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14</a:t>
            </a:fld>
            <a:endParaRPr lang="en-US" altLang="es-CL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99087"/>
              </p:ext>
            </p:extLst>
          </p:nvPr>
        </p:nvGraphicFramePr>
        <p:xfrm>
          <a:off x="323528" y="1556792"/>
          <a:ext cx="8424935" cy="417645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005801"/>
                <a:gridCol w="681349"/>
                <a:gridCol w="659719"/>
                <a:gridCol w="724609"/>
                <a:gridCol w="659719"/>
                <a:gridCol w="724609"/>
                <a:gridCol w="757054"/>
                <a:gridCol w="800315"/>
                <a:gridCol w="832760"/>
                <a:gridCol w="789500"/>
                <a:gridCol w="789500"/>
              </a:tblGrid>
              <a:tr h="71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Región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Terrenos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Edificios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Vehículos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Mobiliarios y Otros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Máquinas y Equipos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Equipos Informáticos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Programas Informáticos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activos no Financieros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sobre el total de Inversión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382.372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10.488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392.860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165.075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45.595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210.670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303.654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210.175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55.056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568.885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1.157.247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60.596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68.858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53.205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1.339.906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243.684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126.319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370.003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1.910.731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208.827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1.122.210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162.983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3.404.751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13,5%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1.704.314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5.829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274.926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1.985.069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367.935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34.200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473.364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18.366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51.229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69.595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0,3%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241.332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554.701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796.033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3,1%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815.644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1.352.205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2.167.849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100.410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100.410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859.102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71.800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795.193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52.498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1.778.593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988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75.315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75.315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0,5%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0577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64.430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220.629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266.671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551.730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2,0%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737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-  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-  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8.409.611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1.455.015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4.117.521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139.903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         -  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 162.983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14.285.033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5,1%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3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5496" y="39241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019 </a:t>
            </a:r>
            <a:r>
              <a:rPr lang="es-ES_tradnl" altLang="es-CL" sz="16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Adquisición </a:t>
            </a: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15</a:t>
            </a:fld>
            <a:endParaRPr lang="en-US" altLang="es-CL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368645"/>
              </p:ext>
            </p:extLst>
          </p:nvPr>
        </p:nvGraphicFramePr>
        <p:xfrm>
          <a:off x="395536" y="1323563"/>
          <a:ext cx="8352928" cy="4769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6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287114" y="3645024"/>
            <a:ext cx="8569772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30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de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Abril </a:t>
            </a: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de 2019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13A6-FD23-4CE2-90DB-FC1808D84CF1}" type="slidenum">
              <a:rPr lang="es-ES" altLang="es-CL" smtClean="0"/>
              <a:pPr/>
              <a:t>2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30433" y="632777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251520" y="218336"/>
            <a:ext cx="7954840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30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467544" y="5234208"/>
            <a:ext cx="8280920" cy="99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Nota: (*) Región de Ñuble no presenta avance en su ejecución durante el periodo, producto que al ser su primer presupuesto, se encuentra en fase de identificación presupuestaria y preparación de su cartera de inversión para iniciar los proyectos nuevos. En el caso de los proyectos de arrastre, conforme a lo señalado en la Ley de Presupuestos, por este año serán ejecutados por la región del Biobío y cancelado con transferencias trimestrales que el Gobierno Regional de Ñuble realizará a esa región.</a:t>
            </a:r>
          </a:p>
          <a:p>
            <a:pPr algn="just" eaLnBrk="1" hangingPunct="1">
              <a:spcBef>
                <a:spcPct val="50000"/>
              </a:spcBef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</a:t>
            </a:r>
            <a:r>
              <a:rPr lang="es-ES" altLang="es-CL" sz="900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– SIGFE: No </a:t>
            </a: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incorpora: Inversión Financiera (Subtítulo 32), Transferencias de Capital al Gobierno Central (Subtítulo 33 – 02), Deuda Flotante (Subtítulo 34) y Saldo Final de Caja (Subtítulo 35</a:t>
            </a:r>
            <a:r>
              <a:rPr lang="es-ES" altLang="es-CL" sz="900" b="1" dirty="0" smtClean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)</a:t>
            </a:r>
            <a:endParaRPr lang="es-ES" altLang="es-CL" sz="900" b="1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690711"/>
              </p:ext>
            </p:extLst>
          </p:nvPr>
        </p:nvGraphicFramePr>
        <p:xfrm>
          <a:off x="611560" y="1196752"/>
          <a:ext cx="7776864" cy="3960444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480693"/>
                <a:gridCol w="1712337"/>
                <a:gridCol w="1756243"/>
                <a:gridCol w="1827591"/>
              </a:tblGrid>
              <a:tr h="530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31.102.694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5.761.760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18,5%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43.119.121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13.496.107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31,3%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70.840.958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17.098.420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24,1%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63.582.741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15.145.567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23,8%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61.584.094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20.919.145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34,0%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76.299.407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25.302.125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33,2%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114.131.619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24.219.028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67.195.097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10.240.603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15,2%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78.440.741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24.653.810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31,4%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ÑUBLE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47.605.234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0,0%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71.833.229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25.595.808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119.867.213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25.320.767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47.175.132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10.063.757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73.791.401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18.038.763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24,4%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9649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50.623.241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16.412.659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32,4%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373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48.514.058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28.081.309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57,9%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37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1.065.705.980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280.349.628 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26,3%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3732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6.164.955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746.820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12,1%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3732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1.071.870.935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281.096.448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10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26,2%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74926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30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 2019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300193" y="1062846"/>
            <a:ext cx="25202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26</a:t>
            </a: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,3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Abril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2019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075089"/>
              </p:ext>
            </p:extLst>
          </p:nvPr>
        </p:nvGraphicFramePr>
        <p:xfrm>
          <a:off x="395536" y="1856965"/>
          <a:ext cx="8424938" cy="4286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2010 - 2019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28,8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(Abril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2010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–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2019)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317500" y="64801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434351"/>
              </p:ext>
            </p:extLst>
          </p:nvPr>
        </p:nvGraphicFramePr>
        <p:xfrm>
          <a:off x="467544" y="1988839"/>
          <a:ext cx="8208912" cy="4320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4198" y="116632"/>
            <a:ext cx="797094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 – 2019 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0872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974777"/>
              </p:ext>
            </p:extLst>
          </p:nvPr>
        </p:nvGraphicFramePr>
        <p:xfrm>
          <a:off x="481153" y="1193595"/>
          <a:ext cx="8123294" cy="455914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482710"/>
                <a:gridCol w="922383"/>
                <a:gridCol w="896522"/>
                <a:gridCol w="988473"/>
                <a:gridCol w="724113"/>
                <a:gridCol w="991347"/>
                <a:gridCol w="1057436"/>
                <a:gridCol w="1060310"/>
              </a:tblGrid>
              <a:tr h="1240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2019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Estado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2018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42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Marco Presupuestario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31.102.694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5.761.760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36.026.222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10.379.713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43.119.121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13.496.107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41.492.493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10.815.175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70.840.958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17.098.420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66.175.215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22.875.366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63.582.741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15.145.567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59.653.917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8.909.850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61.584.094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20.919.145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57.976.400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9.042.895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76.299.407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25.302.125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33,2%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70.757.479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14.861.852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114.131.619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24.219.028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103.518.167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26.482.076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67.195.097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10.240.603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62.502.220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13.252.854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78.440.741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24.653.810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72.065.810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18.657.732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ÑUBLE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47.605.234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71.833.229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25.595.808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109.585.401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24.774.152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119.867.213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25.320.767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110.063.655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21.401.402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47.175.132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10.063.757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43.721.861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9.979.864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73.791.401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18.038.763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80.630.276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19.050.494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50.623.241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16.412.659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54.282.215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12.950.748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48.514.058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28.081.309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57,9%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61.637.774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20.735.718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33,6%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1.065.705.980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280.349.628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26,3%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1.030.089.105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244.169.891 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23,7%</a:t>
                      </a:r>
                      <a:endParaRPr lang="es-CL" sz="10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8298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6.164.955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746.820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12,1%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1.144.432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17,7%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8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TOTAL 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1.071.870.935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281.096.448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26,2%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1.036.548.185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        245.314.323 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23,7%</a:t>
                      </a:r>
                      <a:endParaRPr lang="es-CL" sz="9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52511" y="138106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Marzo/Abril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2019 -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1"/>
          </p:nvPr>
        </p:nvSpPr>
        <p:spPr>
          <a:xfrm>
            <a:off x="6372200" y="6451600"/>
            <a:ext cx="2133600" cy="193675"/>
          </a:xfrm>
        </p:spPr>
        <p:txBody>
          <a:bodyPr/>
          <a:lstStyle/>
          <a:p>
            <a:fld id="{A41DD7BA-F7A8-42A1-A0D9-C835D76E1134}" type="slidenum">
              <a:rPr lang="en-US" altLang="es-CL" smtClean="0"/>
              <a:pPr/>
              <a:t>7</a:t>
            </a:fld>
            <a:endParaRPr lang="en-US" altLang="es-CL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20840"/>
              </p:ext>
            </p:extLst>
          </p:nvPr>
        </p:nvGraphicFramePr>
        <p:xfrm>
          <a:off x="467543" y="1281112"/>
          <a:ext cx="8280922" cy="4884196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88026"/>
                <a:gridCol w="1096160"/>
                <a:gridCol w="1124266"/>
                <a:gridCol w="1169939"/>
                <a:gridCol w="1208586"/>
                <a:gridCol w="1011839"/>
                <a:gridCol w="1082106"/>
              </a:tblGrid>
              <a:tr h="743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REGION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DEVENGADO MARZO 2019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 EJECUCION MARZO 2019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GASTO DEVENGADO ABRIL 2019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 EJECUCION ABRIL 2019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Variación Mensual (M$)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effectLst/>
                        </a:rPr>
                        <a:t>% Variación Mensual</a:t>
                      </a:r>
                      <a:endParaRPr lang="es-CL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3.802.315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12,2%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5.761.760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1.959.445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6,3%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9.848.823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22,8%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13.496.107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31,3%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3.647.284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12.760.809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17.098.420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24,1%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4.337.611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6,8%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10.624.521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16,6%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15.145.567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23,8%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4.521.046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7,2%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15.903.355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25,8%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20.919.145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34,0%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5.015.790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8,1%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19.944.736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26,1%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25.302.125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33,2%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5.357.389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7,0%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17.060.861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13,9%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24.219.028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21,2%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7.158.167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6.572.363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9,8%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10.240.603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15,2%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3.668.240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5,5%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16.836.265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21,5%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24.653.810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31,4%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7.817.545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10,0%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ÑUBLE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0,0%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0,0%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0,0%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19.362.670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27,0%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25.595.808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35,6%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6.233.138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15.200.923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12,7%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25.320.767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21,1%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10.119.844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8,4%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7.101.478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15,0%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10.063.757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2.962.279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6,3%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13.327.780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18,1%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18.038.763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4.710.983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6,4%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13.989.867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27,6%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16.412.659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32,4%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2.422.792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4,8%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21.016.885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43,3%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28.081.309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57,9%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7.064.424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14,6%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203.353.651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18,9%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280.349.628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26,3%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76.995.977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7,4%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FONDEMA  - 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660.408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10,7%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746.820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12,1%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86.412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1,4%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793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204.014.059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18,8%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281.096.448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26,2%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77.082.389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7,4%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1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451600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37509" y="188640"/>
            <a:ext cx="820043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ヒラギノ角ゴ Pro W3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ヒラギノ角ゴ Pro W3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Marzo/Abril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 </a:t>
            </a: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2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DD7BA-F7A8-42A1-A0D9-C835D76E1134}" type="slidenum">
              <a:rPr lang="en-US" altLang="es-CL" smtClean="0"/>
              <a:pPr/>
              <a:t>8</a:t>
            </a:fld>
            <a:endParaRPr lang="en-US" altLang="es-CL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28256"/>
              </p:ext>
            </p:extLst>
          </p:nvPr>
        </p:nvGraphicFramePr>
        <p:xfrm>
          <a:off x="251520" y="1331640"/>
          <a:ext cx="8568952" cy="483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23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2019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2019)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04993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679982"/>
              </p:ext>
            </p:extLst>
          </p:nvPr>
        </p:nvGraphicFramePr>
        <p:xfrm>
          <a:off x="533400" y="1412773"/>
          <a:ext cx="8077202" cy="4536508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433410"/>
                <a:gridCol w="837213"/>
                <a:gridCol w="849898"/>
                <a:gridCol w="799158"/>
                <a:gridCol w="827699"/>
                <a:gridCol w="827699"/>
                <a:gridCol w="926008"/>
                <a:gridCol w="824528"/>
                <a:gridCol w="751589"/>
              </a:tblGrid>
              <a:tr h="407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30 de Abril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Promedio 2010 - 2014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Promedio 2014 - 2018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2010 - 2019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2019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0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ARICA - PARINACOTA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5.961.042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29,5%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7.215.831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29,4%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6.580.162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5.761.760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5.680.748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8.468.155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25,4%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7.705.431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13.496.107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31,3%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14.114.337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19.693.784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33,4%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17.066.888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30,8%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17.098.420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24,1%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6.603.990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20,3%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10.722.318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22,7%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9.206.474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15.145.567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23,8%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11.770.612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14.651.949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30,1%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13.749.728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29,2%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20.919.145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34,0%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12.591.364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15.973.354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15.678.214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25.302.125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33,2%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24.689.241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27.131.280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26.374.733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24.219.028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11.046.920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30,3%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13.235.377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11.902.755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10.240.603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15,2%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MAULE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15.430.727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32,1%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17.180.064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29,5%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17.185.361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30,9%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24.653.810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31,4%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ÑUBLE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0,0%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23.405.706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31,3%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33.326.906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36,5%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27.484.819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33,3%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25.595.808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35,6%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15.245.341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24,7%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22.790.086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27,2%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19.553.038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25,2%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25.320.767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21,1%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RIOS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9.253.771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31,2%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10.252.280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26,6%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10.034.409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29,0%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10.063.757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21,3%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17.063.783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30,8%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22.619.044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35,2%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19.316.460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31,2%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18.038.763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24,4%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631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7.792.457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29,0%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10.762.828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28,2%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9.836.949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28,5%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>
                          <a:effectLst/>
                        </a:rPr>
                        <a:t>16.412.659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32,4%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74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8.207.193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>
                          <a:effectLst/>
                        </a:rPr>
                        <a:t>32,4%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13.204.782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32,6%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12.436.924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34,8%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u="none" strike="noStrike" dirty="0">
                          <a:effectLst/>
                        </a:rPr>
                        <a:t>28.081.309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u="none" strike="noStrike" dirty="0">
                          <a:effectLst/>
                        </a:rPr>
                        <a:t>57,9%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7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188.857.233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28,4%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247.228.039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31,3%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224.112.345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28,8%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280.349.628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26,3%</a:t>
                      </a:r>
                      <a:endParaRPr lang="es-CL" sz="11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8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6537</TotalTime>
  <Words>2606</Words>
  <Application>Microsoft Office PowerPoint</Application>
  <PresentationFormat>Presentación en pantalla (4:3)</PresentationFormat>
  <Paragraphs>1281</Paragraphs>
  <Slides>15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ＭＳ Ｐゴシック</vt:lpstr>
      <vt:lpstr>ＭＳ Ｐゴシック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30 de Abril 2019 – Montos Miles $</vt:lpstr>
      <vt:lpstr>Programa de Inversión Gobiernos Regionales Ejecución Presupuestaria al 30 de Abril de 2019</vt:lpstr>
      <vt:lpstr>Programa de Inversión Gobiernos Regionales Ejecución Presupuestaria Período 2010 - 2019 Mes de Abril</vt:lpstr>
      <vt:lpstr>Programa de Inversión Gobiernos Regionales Ejecución Presupuestaria Comparativo Abril 2018 – 2019  Montos en Miles de $ de cada año</vt:lpstr>
      <vt:lpstr>Presentación de PowerPoint</vt:lpstr>
      <vt:lpstr>Presentación de PowerPoint</vt:lpstr>
      <vt:lpstr>Programa de Inversión Gobiernos Regionales Comparación Gasto Promedio respecto Abril 2019  (montos en M$ de 2019)</vt:lpstr>
      <vt:lpstr>Programa de Inversión Gobiernos Regionales Ejecución Presupuestaria por Tipo de Gasto Abril 2019 Montos en Miles de $</vt:lpstr>
      <vt:lpstr>Programa de Inversión Gobiernos Regionales Ejecución Presupuestaria por Tipo de Gasto Abril 2019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218</cp:revision>
  <cp:lastPrinted>2019-04-23T15:25:24Z</cp:lastPrinted>
  <dcterms:created xsi:type="dcterms:W3CDTF">2010-11-27T19:44:20Z</dcterms:created>
  <dcterms:modified xsi:type="dcterms:W3CDTF">2019-05-30T04:22:51Z</dcterms:modified>
</cp:coreProperties>
</file>