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1"/>
    <p:sldMasterId id="2147483852" r:id="rId2"/>
  </p:sldMasterIdLst>
  <p:notesMasterIdLst>
    <p:notesMasterId r:id="rId18"/>
  </p:notesMasterIdLst>
  <p:handoutMasterIdLst>
    <p:handoutMasterId r:id="rId19"/>
  </p:handoutMasterIdLst>
  <p:sldIdLst>
    <p:sldId id="275" r:id="rId3"/>
    <p:sldId id="304" r:id="rId4"/>
    <p:sldId id="349" r:id="rId5"/>
    <p:sldId id="350" r:id="rId6"/>
    <p:sldId id="351" r:id="rId7"/>
    <p:sldId id="352" r:id="rId8"/>
    <p:sldId id="360" r:id="rId9"/>
    <p:sldId id="361" r:id="rId10"/>
    <p:sldId id="353" r:id="rId11"/>
    <p:sldId id="354" r:id="rId12"/>
    <p:sldId id="355" r:id="rId13"/>
    <p:sldId id="356" r:id="rId14"/>
    <p:sldId id="357" r:id="rId15"/>
    <p:sldId id="358" r:id="rId16"/>
    <p:sldId id="359" r:id="rId17"/>
  </p:sldIdLst>
  <p:sldSz cx="9144000" cy="6858000" type="screen4x3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-4">
          <p15:clr>
            <a:srgbClr val="A4A3A4"/>
          </p15:clr>
        </p15:guide>
        <p15:guide id="2" pos="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FA1"/>
    <a:srgbClr val="E10202"/>
    <a:srgbClr val="E17068"/>
    <a:srgbClr val="EF4143"/>
    <a:srgbClr val="404040"/>
    <a:srgbClr val="808080"/>
    <a:srgbClr val="CCCCCC"/>
    <a:srgbClr val="FE45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2" autoAdjust="0"/>
    <p:restoredTop sz="94420" autoAdjust="0"/>
  </p:normalViewPr>
  <p:slideViewPr>
    <p:cSldViewPr snapToObjects="1">
      <p:cViewPr varScale="1">
        <p:scale>
          <a:sx n="74" d="100"/>
          <a:sy n="74" d="100"/>
        </p:scale>
        <p:origin x="1194" y="72"/>
      </p:cViewPr>
      <p:guideLst>
        <p:guide orient="horz" pos="-4"/>
        <p:guide pos="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JUAN%20MIRANDA%20V\FNDR%20-DDR\FNDR\FNDR%202018\CONTROL%20DEL%20GASTO\GASTO%20MENSUAL\CONTROL%20GASTO%20DICIEMBRE%202018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JUAN%20MIRANDA%20V\FNDR%20-DDR\FNDR\FNDR%202018\CONTROL%20DEL%20GASTO\GASTO%20MENSUAL\CONTROL%20GASTO%20DICIEMBRE%202018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JUAN%20MIRANDA%20V\FNDR%20-DDR\FNDR\FNDR%202018\CONTROL%20DEL%20GASTO\GASTO%20MENSUAL\CONTROL%20GASTO%20DICIEMBRE%202018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JUAN%20MIRANDA%20V\FNDR%20-DDR\FNDR\FNDR%202018\CONTROL%20DEL%20GASTO\GASTO%20MENSUAL\CONTROL%20GASTO%20DICIEMBRE%202018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JUAN%20MIRANDA%20V\FNDR%20-DDR\FNDR\FNDR%202018\CONTROL%20DEL%20GASTO\GASTO%20MENSUAL\CONTROL%20GASTO%20DICIEMBRE%202018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185754136015028E-2"/>
          <c:y val="0.10831132568777066"/>
          <c:w val="0.92653910892978031"/>
          <c:h val="0.6876766322971718"/>
        </c:manualLayout>
      </c:layout>
      <c:barChart>
        <c:barDir val="col"/>
        <c:grouping val="clustered"/>
        <c:varyColors val="0"/>
        <c:ser>
          <c:idx val="0"/>
          <c:order val="1"/>
          <c:tx>
            <c:v>Ejecución Gores</c:v>
          </c:tx>
          <c:spPr>
            <a:gradFill rotWithShape="1">
              <a:gsLst>
                <a:gs pos="0">
                  <a:schemeClr val="accent1">
                    <a:lumMod val="75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Pt>
            <c:idx val="10"/>
            <c:invertIfNegative val="0"/>
            <c:bubble3D val="0"/>
            <c:spPr>
              <a:gradFill>
                <a:gsLst>
                  <a:gs pos="0">
                    <a:schemeClr val="accent1">
                      <a:lumMod val="75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-5.2505849335847605E-4"/>
                  <c:y val="-5.7512929227041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9017320882291807E-3"/>
                  <c:y val="6.3530520223433612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1527524316556427E-3"/>
                  <c:y val="9.22342080611029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3001897952002041E-3"/>
                  <c:y val="-3.42692074733261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4262088580894272E-3"/>
                  <c:y val="-3.86842473093230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4361647784845797E-3"/>
                  <c:y val="-2.90784657834930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8.2410828915053397E-4"/>
                  <c:y val="3.01749263590562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8.5397605033564483E-4"/>
                  <c:y val="-1.62820771663897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2.3033533586902253E-3"/>
                  <c:y val="2.74912381514436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2.6064971778223156E-3"/>
                  <c:y val="-2.14926980281311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8.5602306201432395E-6"/>
                  <c:y val="-3.28888474739474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1.1816840095078976E-3"/>
                  <c:y val="-4.22991504760129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0"/>
                  <c:y val="-2.33474661821118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1.1332070513224905E-3"/>
                  <c:y val="-4.04609482986224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-2.7354589130330815E-3"/>
                  <c:y val="-2.64757437864646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'Carpeta Subsecretario'!$A$6:$A$20</c:f>
              <c:strCache>
                <c:ptCount val="15"/>
                <c:pt idx="0">
                  <c:v>TARAPACA</c:v>
                </c:pt>
                <c:pt idx="1">
                  <c:v>ANTOFAGASTA</c:v>
                </c:pt>
                <c:pt idx="2">
                  <c:v>ATACAMA</c:v>
                </c:pt>
                <c:pt idx="3">
                  <c:v>COQUIMBO</c:v>
                </c:pt>
                <c:pt idx="4">
                  <c:v>VALPARAISO</c:v>
                </c:pt>
                <c:pt idx="5">
                  <c:v>O'HIGGINS</c:v>
                </c:pt>
                <c:pt idx="6">
                  <c:v>MAULE</c:v>
                </c:pt>
                <c:pt idx="7">
                  <c:v>BIO - BIO</c:v>
                </c:pt>
                <c:pt idx="8">
                  <c:v>ARAUCANIA</c:v>
                </c:pt>
                <c:pt idx="9">
                  <c:v>LOS LAGOS</c:v>
                </c:pt>
                <c:pt idx="10">
                  <c:v>AYSEN</c:v>
                </c:pt>
                <c:pt idx="11">
                  <c:v>MAGALLANES</c:v>
                </c:pt>
                <c:pt idx="12">
                  <c:v>METROPOLITANA</c:v>
                </c:pt>
                <c:pt idx="13">
                  <c:v>LOS RIOS</c:v>
                </c:pt>
                <c:pt idx="14">
                  <c:v>ARICA - PARINACOTA</c:v>
                </c:pt>
              </c:strCache>
            </c:strRef>
          </c:cat>
          <c:val>
            <c:numRef>
              <c:f>'Carpeta Subsecretario'!$N$6:$N$20</c:f>
              <c:numCache>
                <c:formatCode>0.0%</c:formatCode>
                <c:ptCount val="15"/>
                <c:pt idx="0">
                  <c:v>0.99951318234006881</c:v>
                </c:pt>
                <c:pt idx="1">
                  <c:v>0.99999962471371773</c:v>
                </c:pt>
                <c:pt idx="2">
                  <c:v>0.87398467993985762</c:v>
                </c:pt>
                <c:pt idx="3">
                  <c:v>0.99994842793258287</c:v>
                </c:pt>
                <c:pt idx="4">
                  <c:v>0.99968577434316896</c:v>
                </c:pt>
                <c:pt idx="5">
                  <c:v>0.99775913419972151</c:v>
                </c:pt>
                <c:pt idx="6">
                  <c:v>0.99983908883286243</c:v>
                </c:pt>
                <c:pt idx="7">
                  <c:v>0.99850911669544262</c:v>
                </c:pt>
                <c:pt idx="8">
                  <c:v>0.99125975206114725</c:v>
                </c:pt>
                <c:pt idx="9">
                  <c:v>0.99956073635443088</c:v>
                </c:pt>
                <c:pt idx="10">
                  <c:v>0.94519234197273072</c:v>
                </c:pt>
                <c:pt idx="11">
                  <c:v>0.99992848588779082</c:v>
                </c:pt>
                <c:pt idx="12">
                  <c:v>0.99756616906219442</c:v>
                </c:pt>
                <c:pt idx="13">
                  <c:v>0.99988413485731631</c:v>
                </c:pt>
                <c:pt idx="14">
                  <c:v>0.9608727236273662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484993712"/>
        <c:axId val="314471456"/>
      </c:barChart>
      <c:lineChart>
        <c:grouping val="standard"/>
        <c:varyColors val="0"/>
        <c:ser>
          <c:idx val="1"/>
          <c:order val="0"/>
          <c:tx>
            <c:v>Promedio Nacional</c:v>
          </c:tx>
          <c:spPr>
            <a:ln w="31750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'Carpeta Subsecretario'!$A$6:$A$20</c:f>
              <c:strCache>
                <c:ptCount val="15"/>
                <c:pt idx="0">
                  <c:v>TARAPACA</c:v>
                </c:pt>
                <c:pt idx="1">
                  <c:v>ANTOFAGASTA</c:v>
                </c:pt>
                <c:pt idx="2">
                  <c:v>ATACAMA</c:v>
                </c:pt>
                <c:pt idx="3">
                  <c:v>COQUIMBO</c:v>
                </c:pt>
                <c:pt idx="4">
                  <c:v>VALPARAISO</c:v>
                </c:pt>
                <c:pt idx="5">
                  <c:v>O'HIGGINS</c:v>
                </c:pt>
                <c:pt idx="6">
                  <c:v>MAULE</c:v>
                </c:pt>
                <c:pt idx="7">
                  <c:v>BIO - BIO</c:v>
                </c:pt>
                <c:pt idx="8">
                  <c:v>ARAUCANIA</c:v>
                </c:pt>
                <c:pt idx="9">
                  <c:v>LOS LAGOS</c:v>
                </c:pt>
                <c:pt idx="10">
                  <c:v>AYSEN</c:v>
                </c:pt>
                <c:pt idx="11">
                  <c:v>MAGALLANES</c:v>
                </c:pt>
                <c:pt idx="12">
                  <c:v>METROPOLITANA</c:v>
                </c:pt>
                <c:pt idx="13">
                  <c:v>LOS RIOS</c:v>
                </c:pt>
                <c:pt idx="14">
                  <c:v>ARICA - PARINACOTA</c:v>
                </c:pt>
              </c:strCache>
            </c:strRef>
          </c:cat>
          <c:val>
            <c:numRef>
              <c:f>'Carpeta Subsecretario'!$P$6:$P$20</c:f>
              <c:numCache>
                <c:formatCode>0.0%</c:formatCode>
                <c:ptCount val="15"/>
                <c:pt idx="0">
                  <c:v>0.98764616870278876</c:v>
                </c:pt>
                <c:pt idx="1">
                  <c:v>0.98764616870278876</c:v>
                </c:pt>
                <c:pt idx="2">
                  <c:v>0.98764616870278876</c:v>
                </c:pt>
                <c:pt idx="3">
                  <c:v>0.98764616870278876</c:v>
                </c:pt>
                <c:pt idx="4">
                  <c:v>0.98764616870278876</c:v>
                </c:pt>
                <c:pt idx="5">
                  <c:v>0.98764616870278876</c:v>
                </c:pt>
                <c:pt idx="6">
                  <c:v>0.98764616870278876</c:v>
                </c:pt>
                <c:pt idx="7">
                  <c:v>0.98764616870278876</c:v>
                </c:pt>
                <c:pt idx="8">
                  <c:v>0.98764616870278876</c:v>
                </c:pt>
                <c:pt idx="9">
                  <c:v>0.98764616870278876</c:v>
                </c:pt>
                <c:pt idx="10">
                  <c:v>0.98764616870278876</c:v>
                </c:pt>
                <c:pt idx="11">
                  <c:v>0.98764616870278876</c:v>
                </c:pt>
                <c:pt idx="12">
                  <c:v>0.98764616870278876</c:v>
                </c:pt>
                <c:pt idx="13">
                  <c:v>0.98764616870278876</c:v>
                </c:pt>
                <c:pt idx="14">
                  <c:v>0.98764616870278876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4993712"/>
        <c:axId val="314471456"/>
      </c:lineChart>
      <c:valAx>
        <c:axId val="314471456"/>
        <c:scaling>
          <c:orientation val="minMax"/>
          <c:max val="1.2"/>
          <c:min val="0"/>
        </c:scaling>
        <c:delete val="0"/>
        <c:axPos val="r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s-CL"/>
          </a:p>
        </c:txPr>
        <c:crossAx val="484993712"/>
        <c:crosses val="max"/>
        <c:crossBetween val="between"/>
      </c:valAx>
      <c:catAx>
        <c:axId val="484993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s-CL"/>
          </a:p>
        </c:txPr>
        <c:crossAx val="31447145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C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pattFill prst="dkDnDiag">
              <a:fgClr>
                <a:schemeClr val="tx2">
                  <a:lumMod val="20000"/>
                  <a:lumOff val="80000"/>
                </a:schemeClr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Pt>
            <c:idx val="8"/>
            <c:invertIfNegative val="0"/>
            <c:bubble3D val="0"/>
            <c:spPr>
              <a:pattFill prst="dkDnDiag">
                <a:fgClr>
                  <a:schemeClr val="tx2">
                    <a:lumMod val="20000"/>
                    <a:lumOff val="80000"/>
                  </a:schemeClr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</c:dPt>
          <c:dPt>
            <c:idx val="9"/>
            <c:invertIfNegative val="0"/>
            <c:bubble3D val="0"/>
            <c:spPr>
              <a:pattFill prst="dkDnDiag">
                <a:fgClr>
                  <a:schemeClr val="tx2">
                    <a:lumMod val="20000"/>
                    <a:lumOff val="80000"/>
                  </a:schemeClr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</c:dPt>
          <c:dPt>
            <c:idx val="10"/>
            <c:invertIfNegative val="0"/>
            <c:bubble3D val="0"/>
            <c:spPr>
              <a:pattFill prst="dkDnDiag">
                <a:fgClr>
                  <a:schemeClr val="tx2">
                    <a:lumMod val="20000"/>
                    <a:lumOff val="80000"/>
                  </a:schemeClr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</c:dPt>
          <c:dPt>
            <c:idx val="11"/>
            <c:invertIfNegative val="0"/>
            <c:bubble3D val="0"/>
            <c:spPr>
              <a:pattFill prst="dkDnDiag">
                <a:fgClr>
                  <a:schemeClr val="tx2">
                    <a:lumMod val="20000"/>
                    <a:lumOff val="80000"/>
                  </a:schemeClr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</c:dPt>
          <c:dPt>
            <c:idx val="12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</c:dPt>
          <c:dLbls>
            <c:dLbl>
              <c:idx val="0"/>
              <c:layout>
                <c:manualLayout>
                  <c:x val="-4.6465380850818343E-3"/>
                  <c:y val="-3.30759461518923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6910001874114872E-3"/>
                  <c:y val="-1.234569469138938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9527054878778048E-4"/>
                  <c:y val="-2.547802895605791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9811788013868251E-3"/>
                  <c:y val="-6.2826781932869255E-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7.264238354650338E-17"/>
                  <c:y val="-4.262301153235182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9.1395701408914605E-4"/>
                  <c:y val="-3.086131572263147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1.768796819494057E-3"/>
                  <c:y val="-3.489712979425961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0473179851315254E-2"/>
                      <c:h val="5.1564643129286256E-2"/>
                    </c:manualLayout>
                  </c15:layout>
                </c:ext>
              </c:extLst>
            </c:dLbl>
            <c:dLbl>
              <c:idx val="7"/>
              <c:layout>
                <c:manualLayout>
                  <c:x val="1.4710994471920009E-3"/>
                  <c:y val="-1.831800863601733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6.2682870577650887E-3"/>
                  <c:y val="-4.833578867157740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6.2030221561610874E-3"/>
                  <c:y val="-1.008216916433832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3974755461542077E-2"/>
                      <c:h val="7.7371094742189464E-2"/>
                    </c:manualLayout>
                  </c15:layout>
                </c:ext>
              </c:extLst>
            </c:dLbl>
            <c:dLbl>
              <c:idx val="10"/>
              <c:layout>
                <c:manualLayout>
                  <c:x val="0"/>
                  <c:y val="-1.016917432124434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0"/>
                  <c:y val="-3.5140716281432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3.1545737407073188E-3"/>
                  <c:y val="-5.166116332232664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="1"/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'Carpeta Subsecretario'!$B$5:$N$5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'Carpeta Subsecretario'!$B$21:$N$21</c:f>
              <c:numCache>
                <c:formatCode>0.0%</c:formatCode>
                <c:ptCount val="13"/>
                <c:pt idx="0">
                  <c:v>0.98799017044961712</c:v>
                </c:pt>
                <c:pt idx="1">
                  <c:v>0.98098659530991106</c:v>
                </c:pt>
                <c:pt idx="2">
                  <c:v>0.98367008304464176</c:v>
                </c:pt>
                <c:pt idx="3">
                  <c:v>0.99430119722167221</c:v>
                </c:pt>
                <c:pt idx="4">
                  <c:v>0.99576637892256503</c:v>
                </c:pt>
                <c:pt idx="5">
                  <c:v>0.99357094953505565</c:v>
                </c:pt>
                <c:pt idx="6">
                  <c:v>0.99008300807601468</c:v>
                </c:pt>
                <c:pt idx="7">
                  <c:v>0.98221651855890513</c:v>
                </c:pt>
                <c:pt idx="8">
                  <c:v>0.99822589131136086</c:v>
                </c:pt>
                <c:pt idx="9">
                  <c:v>0.98860640663928046</c:v>
                </c:pt>
                <c:pt idx="10">
                  <c:v>0.99559193989261086</c:v>
                </c:pt>
                <c:pt idx="11">
                  <c:v>0.99327091151201052</c:v>
                </c:pt>
                <c:pt idx="12">
                  <c:v>0.98764616870278876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axId val="484996512"/>
        <c:axId val="484997072"/>
      </c:barChart>
      <c:lineChart>
        <c:grouping val="standard"/>
        <c:varyColors val="0"/>
        <c:ser>
          <c:idx val="1"/>
          <c:order val="1"/>
          <c:marker>
            <c:symbol val="none"/>
          </c:marker>
          <c:val>
            <c:numRef>
              <c:f>'Carpeta Subsecretario'!$B$22:$N$22</c:f>
              <c:numCache>
                <c:formatCode>0.0%</c:formatCode>
                <c:ptCount val="13"/>
                <c:pt idx="0">
                  <c:v>0.99014817070587968</c:v>
                </c:pt>
                <c:pt idx="1">
                  <c:v>0.99014817070587968</c:v>
                </c:pt>
                <c:pt idx="2">
                  <c:v>0.99014817070587968</c:v>
                </c:pt>
                <c:pt idx="3">
                  <c:v>0.99014817070587968</c:v>
                </c:pt>
                <c:pt idx="4">
                  <c:v>0.99014817070587968</c:v>
                </c:pt>
                <c:pt idx="5">
                  <c:v>0.99014817070587968</c:v>
                </c:pt>
                <c:pt idx="6">
                  <c:v>0.99014817070587968</c:v>
                </c:pt>
                <c:pt idx="7">
                  <c:v>0.99014817070587968</c:v>
                </c:pt>
                <c:pt idx="8">
                  <c:v>0.99014817070587968</c:v>
                </c:pt>
                <c:pt idx="9">
                  <c:v>0.99014817070587968</c:v>
                </c:pt>
                <c:pt idx="10">
                  <c:v>0.99014817070587968</c:v>
                </c:pt>
                <c:pt idx="11">
                  <c:v>0.99014817070587968</c:v>
                </c:pt>
                <c:pt idx="12">
                  <c:v>0.99014817070587968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4996512"/>
        <c:axId val="484997072"/>
      </c:lineChart>
      <c:catAx>
        <c:axId val="484996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s-CL"/>
          </a:p>
        </c:txPr>
        <c:crossAx val="484997072"/>
        <c:crosses val="autoZero"/>
        <c:auto val="1"/>
        <c:lblAlgn val="ctr"/>
        <c:lblOffset val="100"/>
        <c:noMultiLvlLbl val="0"/>
      </c:catAx>
      <c:valAx>
        <c:axId val="484997072"/>
        <c:scaling>
          <c:orientation val="minMax"/>
          <c:max val="1.2"/>
          <c:min val="0"/>
        </c:scaling>
        <c:delete val="0"/>
        <c:axPos val="l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s-CL"/>
          </a:p>
        </c:txPr>
        <c:crossAx val="484996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5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C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depthPercent val="100"/>
      <c:rAngAx val="0"/>
      <c:perspective val="5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456861663819004"/>
          <c:y val="0.32889006323873943"/>
          <c:w val="0.633450554616379"/>
          <c:h val="0.51656267798739919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-0.24339839265212401"/>
                  <c:y val="-3.281133482475764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9462398986669591"/>
                  <c:y val="-0.14914243102162567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4956367113043585E-2"/>
                  <c:y val="-0.17897091722595079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10790422078910669"/>
                  <c:y val="-0.10141685309470544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.11682079763231452"/>
                  <c:y val="-1.193139448173005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3.6739380022962113E-2"/>
                  <c:y val="-1.193139448173016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="1"/>
                </a:pPr>
                <a:endParaRPr lang="es-CL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RESUMEN!$B$79:$G$79</c:f>
              <c:strCache>
                <c:ptCount val="6"/>
                <c:pt idx="0">
                  <c:v>ESTUDIOS PROPIOS DEL GIRO</c:v>
                </c:pt>
                <c:pt idx="1">
                  <c:v>TRANSFERENCIAS CORRIENTES</c:v>
                </c:pt>
                <c:pt idx="2">
                  <c:v>OTROS GASTOS CORRIENTES</c:v>
                </c:pt>
                <c:pt idx="3">
                  <c:v>ACTIVOS NO FINANCIEROS</c:v>
                </c:pt>
                <c:pt idx="4">
                  <c:v>TRANSFERENCIAS DE CAPITAL</c:v>
                </c:pt>
                <c:pt idx="5">
                  <c:v>INVERSION EN OBRAS (EMPLEO)</c:v>
                </c:pt>
              </c:strCache>
            </c:strRef>
          </c:cat>
          <c:val>
            <c:numRef>
              <c:f>RESUMEN!$B$97:$G$97</c:f>
              <c:numCache>
                <c:formatCode>_(* #,##0_);_(* \(#,##0\);_(* "-"??_);_(@_)</c:formatCode>
                <c:ptCount val="6"/>
                <c:pt idx="0">
                  <c:v>2289779</c:v>
                </c:pt>
                <c:pt idx="1">
                  <c:v>65889411</c:v>
                </c:pt>
                <c:pt idx="2">
                  <c:v>2537281</c:v>
                </c:pt>
                <c:pt idx="3">
                  <c:v>80169035</c:v>
                </c:pt>
                <c:pt idx="4">
                  <c:v>157026311</c:v>
                </c:pt>
                <c:pt idx="5">
                  <c:v>673969097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lt1"/>
    </a:solidFill>
    <a:ln w="25400" cap="flat" cmpd="sng" algn="ctr">
      <a:solidFill>
        <a:schemeClr val="accent6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C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962442170272552"/>
          <c:y val="0.2147117296222664"/>
          <c:w val="0.64453273061477256"/>
          <c:h val="0.55931017569125929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50000"/>
                      <a:satMod val="300000"/>
                    </a:schemeClr>
                  </a:gs>
                  <a:gs pos="35000">
                    <a:schemeClr val="accent4">
                      <a:tint val="37000"/>
                      <a:satMod val="300000"/>
                    </a:schemeClr>
                  </a:gs>
                  <a:gs pos="100000">
                    <a:schemeClr val="accent4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50000"/>
                      <a:satMod val="300000"/>
                    </a:schemeClr>
                  </a:gs>
                  <a:gs pos="35000">
                    <a:schemeClr val="accent5">
                      <a:tint val="37000"/>
                      <a:satMod val="300000"/>
                    </a:schemeClr>
                  </a:gs>
                  <a:gs pos="100000">
                    <a:schemeClr val="accent5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</c:dPt>
          <c:dLbls>
            <c:dLbl>
              <c:idx val="0"/>
              <c:layout>
                <c:manualLayout>
                  <c:x val="0.10445746469764318"/>
                  <c:y val="-2.5857453702978976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7.4903209886615363E-3"/>
                  <c:y val="0.13065084558267195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1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3.331118334928506E-2"/>
                  <c:y val="3.4516679450853932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4926127795371217E-2"/>
                  <c:y val="5.7962357091049403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0474636150640211E-2"/>
                  <c:y val="-6.9180716227568967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2.422496021408975E-2"/>
                  <c:y val="-6.196375552459521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bestFit"/>
            <c:showLegendKey val="1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'Transferencias Subt.33'!$B$168:$F$168</c:f>
              <c:strCache>
                <c:ptCount val="5"/>
                <c:pt idx="0">
                  <c:v>Programa Mejoramiento Barrios</c:v>
                </c:pt>
                <c:pt idx="1">
                  <c:v>Fondo Regional Iniciativa Local (FRIL)</c:v>
                </c:pt>
                <c:pt idx="2">
                  <c:v>Transferencias Municipios </c:v>
                </c:pt>
                <c:pt idx="3">
                  <c:v>Transferencias FIC - Fomento Productivo</c:v>
                </c:pt>
                <c:pt idx="4">
                  <c:v>Transferencias al Sector Privado</c:v>
                </c:pt>
              </c:strCache>
            </c:strRef>
          </c:cat>
          <c:val>
            <c:numRef>
              <c:f>'Transferencias Subt.33'!$B$186:$F$186</c:f>
              <c:numCache>
                <c:formatCode>_-* #,##0_-;\-* #,##0_-;_-* "-"??_-;_-@_-</c:formatCode>
                <c:ptCount val="5"/>
                <c:pt idx="0">
                  <c:v>23347595</c:v>
                </c:pt>
                <c:pt idx="1">
                  <c:v>61378001</c:v>
                </c:pt>
                <c:pt idx="2">
                  <c:v>25222722</c:v>
                </c:pt>
                <c:pt idx="3">
                  <c:v>83581825</c:v>
                </c:pt>
                <c:pt idx="4">
                  <c:v>72739314</c:v>
                </c:pt>
              </c:numCache>
            </c:numRef>
          </c:val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3"/>
      </a:solidFill>
      <a:prstDash val="solid"/>
      <a:round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C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2009799765172716"/>
          <c:y val="0.28514268420297106"/>
          <c:w val="0.55953271000992577"/>
          <c:h val="0.5361522582501369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2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2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Lbls>
            <c:dLbl>
              <c:idx val="0"/>
              <c:layout>
                <c:manualLayout>
                  <c:x val="0.21705378715077833"/>
                  <c:y val="-9.8590358387265042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23544250677274611"/>
                  <c:y val="-7.1532723560560696E-3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2432585208952017E-2"/>
                  <c:y val="3.8807485084948225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8.8635778300590051E-2"/>
                  <c:y val="4.7333062317537679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2.2013213067219962E-2"/>
                  <c:y val="3.0385492253309342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0.17208240370174235"/>
                  <c:y val="2.5092269257732617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0.14839947101430404"/>
                  <c:y val="-0.12140252076747025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4.6674827168103436E-2"/>
                  <c:y val="-0.12874479147778875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1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'Activos No Financieros'!$D$2:$K$2</c:f>
              <c:strCache>
                <c:ptCount val="8"/>
                <c:pt idx="0">
                  <c:v>Terrenos</c:v>
                </c:pt>
                <c:pt idx="1">
                  <c:v>Edificios</c:v>
                </c:pt>
                <c:pt idx="2">
                  <c:v>Vehículos</c:v>
                </c:pt>
                <c:pt idx="3">
                  <c:v>Mobiliarios y Otros</c:v>
                </c:pt>
                <c:pt idx="4">
                  <c:v>Máquinas y Equipos</c:v>
                </c:pt>
                <c:pt idx="5">
                  <c:v>Equipos Informáticos</c:v>
                </c:pt>
                <c:pt idx="6">
                  <c:v>Programas Informáticos</c:v>
                </c:pt>
                <c:pt idx="7">
                  <c:v>Otros activos no Financieros</c:v>
                </c:pt>
              </c:strCache>
            </c:strRef>
          </c:cat>
          <c:val>
            <c:numRef>
              <c:f>'Activos No Financieros'!$D$18:$K$18</c:f>
              <c:numCache>
                <c:formatCode>_(* #,##0_);_(* \(#,##0\);_(* "-"??_);_(@_)</c:formatCode>
                <c:ptCount val="8"/>
                <c:pt idx="0">
                  <c:v>0</c:v>
                </c:pt>
                <c:pt idx="1">
                  <c:v>0</c:v>
                </c:pt>
                <c:pt idx="2">
                  <c:v>39297288</c:v>
                </c:pt>
                <c:pt idx="3">
                  <c:v>8846412</c:v>
                </c:pt>
                <c:pt idx="4">
                  <c:v>29006112</c:v>
                </c:pt>
                <c:pt idx="5">
                  <c:v>1103775</c:v>
                </c:pt>
                <c:pt idx="6">
                  <c:v>231946</c:v>
                </c:pt>
                <c:pt idx="7">
                  <c:v>1683499</c:v>
                </c:pt>
              </c:numCache>
            </c:numRef>
          </c:val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1587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es-C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C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AE5305A-F35E-4FC9-860F-AA70ED88E2F8}" type="slidenum">
              <a:rPr lang="en-US" altLang="es-CL"/>
              <a:pPr/>
              <a:t>‹Nº›</a:t>
            </a:fld>
            <a:endParaRPr lang="en-US" altLang="es-CL"/>
          </a:p>
        </p:txBody>
      </p:sp>
      <p:pic>
        <p:nvPicPr>
          <p:cNvPr id="15366" name="Picture 5" descr="logoSUBDERE-0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9154" y="-12911"/>
            <a:ext cx="1025596" cy="929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97779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endParaRPr lang="es-C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AD89A376-B353-4B53-998F-4292FC962BD0}" type="datetime1">
              <a:rPr lang="en-US" altLang="es-CL"/>
              <a:pPr/>
              <a:t>1/27/2019</a:t>
            </a:fld>
            <a:endParaRPr lang="en-US" altLang="es-C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CL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B9099599-95F4-4EB5-8925-1B9B12402EBE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1791266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099599-95F4-4EB5-8925-1B9B12402EBE}" type="slidenum">
              <a:rPr lang="en-US" altLang="es-CL" smtClean="0"/>
              <a:pPr/>
              <a:t>1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448875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altLang="es-CL" smtClean="0">
              <a:ea typeface="ヒラギノ角ゴ Pro W3"/>
              <a:cs typeface="ヒラギノ角ゴ Pro W3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fld id="{5B17E531-CCD2-4DE3-A09A-B245BD94EFD1}" type="slidenum">
              <a:rPr lang="en-US" altLang="es-CL" sz="1200">
                <a:latin typeface="Calibri" pitchFamily="34" charset="0"/>
              </a:rPr>
              <a:pPr/>
              <a:t>2</a:t>
            </a:fld>
            <a:endParaRPr lang="en-US" altLang="es-CL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893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099599-95F4-4EB5-8925-1B9B12402EBE}" type="slidenum">
              <a:rPr lang="en-US" altLang="es-CL" smtClean="0"/>
              <a:pPr/>
              <a:t>11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1995254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dirty="0" smtClean="0">
              <a:ea typeface="ヒラギノ角ゴ Pro W3" pitchFamily="-84" charset="-128"/>
            </a:endParaRPr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fld id="{C18EA254-9CBB-418F-9D5C-79E207F3E130}" type="slidenum">
              <a:rPr lang="en-US" altLang="es-CL" sz="1200" smtClean="0">
                <a:latin typeface="Calibri" panose="020F0502020204030204" pitchFamily="34" charset="0"/>
              </a:rPr>
              <a:pPr/>
              <a:t>12</a:t>
            </a:fld>
            <a:endParaRPr lang="en-US" altLang="es-CL" sz="120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350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itchFamily="34" charset="0"/>
              </a:defRPr>
            </a:lvl1pPr>
          </a:lstStyle>
          <a:p>
            <a:fld id="{BD2FEBA1-9D26-4ED2-ADF8-B000600CF472}" type="datetime1">
              <a:rPr lang="es-ES" altLang="es-CL" smtClean="0"/>
              <a:t>27/01/2019</a:t>
            </a:fld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77EE5E-5974-43EB-9308-1AA63EB3C230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981060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A12770D-B3F6-472B-9612-2BB23FE0BF15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548647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198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102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51AD55-E520-4EC4-B6E2-AAFFCD1B3B1D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319361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9ED4BA-BDA8-45E7-AF09-50352C226487}" type="datetime1">
              <a:rPr lang="es-ES" altLang="es-CL" smtClean="0"/>
              <a:t>27/01/2019</a:t>
            </a:fld>
            <a:endParaRPr lang="es-ES" alt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B013A6-FD23-4CE2-90DB-FC1808D84CF1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4989126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A32CFB-78EA-475B-B944-BD46E20A286E}" type="datetime1">
              <a:rPr lang="es-ES" altLang="es-CL" smtClean="0"/>
              <a:t>27/01/2019</a:t>
            </a:fld>
            <a:endParaRPr lang="es-ES" alt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3BCBFC-5A70-4C14-B0EF-F3602CB4104E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828996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0C2CAA-722A-401D-8F74-33DF6279AA99}" type="datetime1">
              <a:rPr lang="es-ES" altLang="es-CL" smtClean="0"/>
              <a:t>27/01/2019</a:t>
            </a:fld>
            <a:endParaRPr lang="es-ES" alt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70A2BB-9417-4B88-BE03-D660EECC69EA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19792049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A18E9E-B2E1-4C09-A634-1E87D46656E1}" type="datetime1">
              <a:rPr lang="es-ES" altLang="es-CL" smtClean="0"/>
              <a:t>27/01/2019</a:t>
            </a:fld>
            <a:endParaRPr lang="es-ES" altLang="es-C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24274E-8E1C-4744-9FBA-E91BC5FE6AB4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42177549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10E7F9-F67F-4C10-A7DB-C0D170D8AF1A}" type="datetime1">
              <a:rPr lang="es-ES" altLang="es-CL" smtClean="0"/>
              <a:t>27/01/2019</a:t>
            </a:fld>
            <a:endParaRPr lang="es-ES" altLang="es-CL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CCCA0E-DCA3-4A12-B893-234C08BDC6E1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2153034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372AFD-47FC-4372-880C-1D69E0F59706}" type="datetime1">
              <a:rPr lang="es-ES" altLang="es-CL" smtClean="0"/>
              <a:t>27/01/2019</a:t>
            </a:fld>
            <a:endParaRPr lang="es-ES" altLang="es-CL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0789B8-8064-4E0B-965D-E7F3EE7D8608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30968997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9A312E-0819-4EF0-B459-AC62189823BB}" type="datetime1">
              <a:rPr lang="es-ES" altLang="es-CL" smtClean="0"/>
              <a:t>27/01/2019</a:t>
            </a:fld>
            <a:endParaRPr lang="es-ES" altLang="es-CL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C4C4BB-10DD-48A5-BB46-FA5D5A72AEB5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18758331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F3F21A-A730-4794-918D-095F6CA7938F}" type="datetime1">
              <a:rPr lang="es-ES" altLang="es-CL" smtClean="0"/>
              <a:t>27/01/2019</a:t>
            </a:fld>
            <a:endParaRPr lang="es-ES" altLang="es-C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02DF1B-D47B-47AA-A01C-63B1D10AD98E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275429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41DD7BA-F7A8-42A1-A0D9-C835D76E1134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3333868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BA052A-1B70-4653-8010-939040974018}" type="datetime1">
              <a:rPr lang="es-ES" altLang="es-CL" smtClean="0"/>
              <a:t>27/01/2019</a:t>
            </a:fld>
            <a:endParaRPr lang="es-ES" altLang="es-C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FAA58F-84CE-47CE-8B3C-B9A4FBD3FA39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7899338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F28351-DD0C-4076-993B-4B535C31C582}" type="datetime1">
              <a:rPr lang="es-ES" altLang="es-CL" smtClean="0"/>
              <a:t>27/01/2019</a:t>
            </a:fld>
            <a:endParaRPr lang="es-ES" alt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BF1106-74E3-4ACA-864D-63B010DD94C2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5266051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BA3767-EF34-40B7-87B1-014EC69CB7A7}" type="datetime1">
              <a:rPr lang="es-ES" altLang="es-CL" smtClean="0"/>
              <a:t>27/01/2019</a:t>
            </a:fld>
            <a:endParaRPr lang="es-ES" alt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16A33E-856C-46FE-B27C-D6791362B710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613064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itchFamily="34" charset="0"/>
              </a:defRPr>
            </a:lvl1pPr>
          </a:lstStyle>
          <a:p>
            <a:fld id="{C30AE6E1-12D4-4C97-AEB7-C2A70F48807F}" type="datetime1">
              <a:rPr lang="es-ES" altLang="es-CL" smtClean="0"/>
              <a:t>27/01/2019</a:t>
            </a:fld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3FA743-DD95-47CD-B6C3-E1FEE8D8677C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31057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itchFamily="34" charset="0"/>
              </a:defRPr>
            </a:lvl1pPr>
          </a:lstStyle>
          <a:p>
            <a:fld id="{31797A7E-F5A1-4EEC-B0A6-B8DF2B985FFC}" type="datetime1">
              <a:rPr lang="es-ES" altLang="es-CL" smtClean="0"/>
              <a:t>27/01/2019</a:t>
            </a:fld>
            <a:endParaRPr lang="en-US" alt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A6666-8DD9-4311-89FD-DAACBC26596A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545221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itchFamily="34" charset="0"/>
              </a:defRPr>
            </a:lvl1pPr>
          </a:lstStyle>
          <a:p>
            <a:fld id="{74106B5A-6090-4B28-895B-4AE19C684617}" type="datetime1">
              <a:rPr lang="es-ES" altLang="es-CL" smtClean="0"/>
              <a:t>27/01/2019</a:t>
            </a:fld>
            <a:endParaRPr lang="en-US" alt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8F9C78-9464-412E-86B3-0406853743E0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188258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360159-E7C9-4F8A-BA8F-FAC08D943EAF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4189129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DFCFF8-C9A6-4591-B9FF-5291C0CD4156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540880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6E96976-D0EB-4034-BE62-737EEAE3F6B3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309892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706322-3967-48D7-A221-FAEF9A24C4FB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202809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1645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77963"/>
            <a:ext cx="8177213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text styles</a:t>
            </a:r>
          </a:p>
          <a:p>
            <a:pPr lvl="1"/>
            <a:r>
              <a:rPr lang="en-US" altLang="es-CL" smtClean="0"/>
              <a:t>Second level</a:t>
            </a:r>
          </a:p>
          <a:p>
            <a:pPr lvl="2"/>
            <a:r>
              <a:rPr lang="en-US" altLang="es-CL" smtClean="0"/>
              <a:t>Third level</a:t>
            </a:r>
          </a:p>
          <a:p>
            <a:pPr lvl="3"/>
            <a:r>
              <a:rPr lang="en-US" altLang="es-CL" smtClean="0"/>
              <a:t>Fourth level</a:t>
            </a:r>
          </a:p>
          <a:p>
            <a:pPr lvl="4"/>
            <a:r>
              <a:rPr lang="en-US" altLang="es-CL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" y="6527800"/>
            <a:ext cx="2895600" cy="246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898989"/>
                </a:solidFill>
                <a:latin typeface="Verdana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83313" y="6527800"/>
            <a:ext cx="2133600" cy="193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898989"/>
                </a:solidFill>
                <a:latin typeface="Verdana" pitchFamily="34" charset="0"/>
              </a:defRPr>
            </a:lvl1pPr>
          </a:lstStyle>
          <a:p>
            <a:fld id="{1CEC7E8F-3A66-4121-A34A-D310EEE2B57C}" type="slidenum">
              <a:rPr lang="en-US" altLang="es-CL"/>
              <a:pPr/>
              <a:t>‹Nº›</a:t>
            </a:fld>
            <a:endParaRPr lang="en-US" altLang="es-CL"/>
          </a:p>
        </p:txBody>
      </p:sp>
      <p:pic>
        <p:nvPicPr>
          <p:cNvPr id="1030" name="Picture 1" descr="LOGOSUBDERE-05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0350" y="0"/>
            <a:ext cx="1081088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49" r:id="rId1"/>
    <p:sldLayoutId id="2147484150" r:id="rId2"/>
    <p:sldLayoutId id="2147484151" r:id="rId3"/>
    <p:sldLayoutId id="2147484152" r:id="rId4"/>
    <p:sldLayoutId id="2147484153" r:id="rId5"/>
    <p:sldLayoutId id="2147484154" r:id="rId6"/>
    <p:sldLayoutId id="2147484155" r:id="rId7"/>
    <p:sldLayoutId id="2147484156" r:id="rId8"/>
    <p:sldLayoutId id="2147484157" r:id="rId9"/>
    <p:sldLayoutId id="2147484158" r:id="rId10"/>
    <p:sldLayoutId id="2147484159" r:id="rId11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006CB7"/>
          </a:solidFill>
          <a:latin typeface="Verdana"/>
          <a:ea typeface="ヒラギノ角ゴ Pro W3" charset="-128"/>
          <a:cs typeface="ヒラギノ角ゴ Pro W3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ヒラギノ角ゴ Pro W3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ヒラギノ角ゴ Pro W3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ヒラギノ角ゴ Pro W3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ヒラギノ角ゴ Pro W3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595959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Marcador de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CL" smtClean="0"/>
              <a:t>Clic para editar título</a:t>
            </a:r>
            <a:endParaRPr lang="es-ES" altLang="es-CL" smtClean="0"/>
          </a:p>
        </p:txBody>
      </p:sp>
      <p:sp>
        <p:nvSpPr>
          <p:cNvPr id="2051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CL" smtClean="0"/>
              <a:t>Haga clic para modificar el estilo de texto del patrón</a:t>
            </a:r>
          </a:p>
          <a:p>
            <a:pPr lvl="1"/>
            <a:r>
              <a:rPr lang="es-ES_tradnl" altLang="es-CL" smtClean="0"/>
              <a:t>Segundo nivel</a:t>
            </a:r>
          </a:p>
          <a:p>
            <a:pPr lvl="2"/>
            <a:r>
              <a:rPr lang="es-ES_tradnl" altLang="es-CL" smtClean="0"/>
              <a:t>Tercer nivel</a:t>
            </a:r>
          </a:p>
          <a:p>
            <a:pPr lvl="3"/>
            <a:r>
              <a:rPr lang="es-ES_tradnl" altLang="es-CL" smtClean="0"/>
              <a:t>Cuarto nivel</a:t>
            </a:r>
          </a:p>
          <a:p>
            <a:pPr lvl="4"/>
            <a:r>
              <a:rPr lang="es-ES_tradnl" altLang="es-CL" smtClean="0"/>
              <a:t>Quinto nivel</a:t>
            </a:r>
            <a:endParaRPr lang="es-ES" altLang="es-CL" smtClean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CD47EB52-2C3C-44E9-9C84-C2CFE961604B}" type="datetime1">
              <a:rPr lang="es-ES" altLang="es-CL" smtClean="0"/>
              <a:t>27/01/2019</a:t>
            </a:fld>
            <a:endParaRPr lang="es-ES" alt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A65732D1-067E-4A96-BC9C-CC7892BE7E85}" type="slidenum">
              <a:rPr lang="es-ES" altLang="es-CL"/>
              <a:pPr/>
              <a:t>‹Nº›</a:t>
            </a:fld>
            <a:endParaRPr lang="es-ES" alt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8" r:id="rId1"/>
    <p:sldLayoutId id="2147484139" r:id="rId2"/>
    <p:sldLayoutId id="2147484140" r:id="rId3"/>
    <p:sldLayoutId id="2147484141" r:id="rId4"/>
    <p:sldLayoutId id="2147484142" r:id="rId5"/>
    <p:sldLayoutId id="2147484143" r:id="rId6"/>
    <p:sldLayoutId id="2147484144" r:id="rId7"/>
    <p:sldLayoutId id="2147484145" r:id="rId8"/>
    <p:sldLayoutId id="2147484146" r:id="rId9"/>
    <p:sldLayoutId id="2147484147" r:id="rId10"/>
    <p:sldLayoutId id="2147484148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 descr="portadaPPTNUEVA-0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0" r="5350"/>
          <a:stretch>
            <a:fillRect/>
          </a:stretch>
        </p:blipFill>
        <p:spPr bwMode="auto">
          <a:xfrm>
            <a:off x="0" y="-15875"/>
            <a:ext cx="9144000" cy="697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4C4BB-10DD-48A5-BB46-FA5D5A72AEB5}" type="slidenum">
              <a:rPr lang="es-ES" altLang="es-CL" smtClean="0"/>
              <a:pPr/>
              <a:t>1</a:t>
            </a:fld>
            <a:endParaRPr lang="es-ES" alt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ítulo 1"/>
          <p:cNvSpPr>
            <a:spLocks noGrp="1"/>
          </p:cNvSpPr>
          <p:nvPr>
            <p:ph type="title"/>
          </p:nvPr>
        </p:nvSpPr>
        <p:spPr>
          <a:xfrm>
            <a:off x="152401" y="148461"/>
            <a:ext cx="8164512" cy="1143000"/>
          </a:xfrm>
        </p:spPr>
        <p:txBody>
          <a:bodyPr/>
          <a:lstStyle/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Ejecución Presupuestaria por Tipo de Gasto Diciembre </a:t>
            </a:r>
            <a:b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2018 </a:t>
            </a:r>
            <a:r>
              <a:rPr lang="es-ES_tradnl" altLang="es-CL" sz="1400" b="1" dirty="0" smtClean="0">
                <a:latin typeface="Verdana" panose="020B0604030504040204" pitchFamily="34" charset="0"/>
                <a:ea typeface="ヒラギノ角ゴ Pro W3" pitchFamily="-84" charset="-128"/>
              </a:rPr>
              <a:t>Montos en Miles de $</a:t>
            </a:r>
            <a:endParaRPr lang="es-CL" altLang="es-CL" sz="1400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21509" name="4 CuadroTexto"/>
          <p:cNvSpPr txBox="1">
            <a:spLocks noChangeArrowheads="1"/>
          </p:cNvSpPr>
          <p:nvPr/>
        </p:nvSpPr>
        <p:spPr bwMode="auto">
          <a:xfrm>
            <a:off x="496983" y="5905872"/>
            <a:ext cx="80645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s-MX" sz="900" b="1" dirty="0">
                <a:solidFill>
                  <a:schemeClr val="tx1"/>
                </a:solidFill>
                <a:latin typeface="+mn-lt"/>
              </a:rPr>
              <a:t>(*) Incluye Inversión Real, Programas de Mejoramiento de Barrios, Fondo Regional de Iniciativa Local (FRIL), Transferencias Municipalidades para JEC.</a:t>
            </a:r>
            <a:endParaRPr lang="es-CL" sz="9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DD7BA-F7A8-42A1-A0D9-C835D76E1134}" type="slidenum">
              <a:rPr lang="en-US" altLang="es-CL" smtClean="0"/>
              <a:pPr/>
              <a:t>10</a:t>
            </a:fld>
            <a:endParaRPr lang="en-US" altLang="es-CL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4002945"/>
              </p:ext>
            </p:extLst>
          </p:nvPr>
        </p:nvGraphicFramePr>
        <p:xfrm>
          <a:off x="323528" y="1395997"/>
          <a:ext cx="8436204" cy="4392483"/>
        </p:xfrm>
        <a:graphic>
          <a:graphicData uri="http://schemas.openxmlformats.org/drawingml/2006/table">
            <a:tbl>
              <a:tblPr>
                <a:tableStyleId>{1FECB4D8-DB02-4DC6-A0A2-4F2EBAE1DC90}</a:tableStyleId>
              </a:tblPr>
              <a:tblGrid>
                <a:gridCol w="1114330"/>
                <a:gridCol w="1114330"/>
                <a:gridCol w="956870"/>
                <a:gridCol w="981095"/>
                <a:gridCol w="1044685"/>
                <a:gridCol w="1126441"/>
                <a:gridCol w="1053768"/>
                <a:gridCol w="1044685"/>
              </a:tblGrid>
              <a:tr h="6683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REGION</a:t>
                      </a:r>
                      <a:endParaRPr lang="es-CL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ESTUDIOS PROPIOS DEL GIRO</a:t>
                      </a:r>
                      <a:endParaRPr lang="es-CL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TRANSFERENCIAS CORRIENTES</a:t>
                      </a:r>
                      <a:endParaRPr lang="es-CL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OTROS GASTOS CORRIENTES</a:t>
                      </a:r>
                      <a:endParaRPr lang="es-CL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ACTIVOS NO FINANCIEROS</a:t>
                      </a:r>
                      <a:endParaRPr lang="es-CL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TRANSFERENCIAS DE CAPITAL</a:t>
                      </a:r>
                      <a:endParaRPr lang="es-CL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INVERSION EN OBRAS (EMPLEO)</a:t>
                      </a:r>
                      <a:endParaRPr lang="es-CL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TOTAL INVERSION</a:t>
                      </a:r>
                      <a:endParaRPr lang="es-CL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658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TARAPACA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50.500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2.157.864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2.640.243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4.658.232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37.760.946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47.267.785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658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ANTOFAGASTA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824.292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4.189.725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26.760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1.947.837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11.349.211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40.631.466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61.286.523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658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ATACAMA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23.220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4.060.050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23.986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6.911.788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5.300.475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29.298.537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45.618.056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658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COQUIMBO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55.669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5.837.834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410.085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2.098.331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11.725.044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31.786.339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52.118.550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658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VALPARAISO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8.900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3.901.156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224.040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8.701.358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6.279.188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41.626.753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60.902.044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658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O'HIGGINS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3.897.474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3.365.959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13.637.628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42.644.997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63.546.058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658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MAULE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3.160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5.209.728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32.430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6.255.581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17.322.885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44.005.928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72.829.712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658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BIO - BIO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7.596.171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415.878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2.938.886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23.434.920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73.289.947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107.942.529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658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ARAUCANIA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4.987.122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850.893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11.059.812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17.332.946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53.827.104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88.146.804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658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LOS LAGOS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20.000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5.520.060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29.680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7.863.251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13.657.735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56.528.437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83.619.163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658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AYSEN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388.500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3.842.870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3.967.872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11.041.639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35.093.095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54.985.659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658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MAGALLANES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1.906.362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3.079.245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2.106.709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64.343.020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71.435.336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658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METROPOLITANA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883.538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7.753.666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523.529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16.838.798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5.183.716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64.118.904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95.728.738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658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LOS RIOS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32.000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2.964.647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998.476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8.294.395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36.727.311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49.016.829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8733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ARICA - PARINACOTA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2.064.682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1.501.598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 2.399.418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20.611.007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26.723.011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873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 SUBTOTAL </a:t>
                      </a:r>
                      <a:endParaRPr lang="es-CL" sz="10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                   2.289.779 </a:t>
                      </a:r>
                      <a:endParaRPr lang="es-CL" sz="10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           65.889.411 </a:t>
                      </a:r>
                      <a:endParaRPr lang="es-CL" sz="10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               2.537.281 </a:t>
                      </a:r>
                      <a:endParaRPr lang="es-CL" sz="10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               80.169.035 </a:t>
                      </a:r>
                      <a:endParaRPr lang="es-CL" sz="10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               153.724.141 </a:t>
                      </a:r>
                      <a:endParaRPr lang="es-CL" sz="10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             672.293.791 </a:t>
                      </a:r>
                      <a:endParaRPr lang="es-CL" sz="10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            981.166.797 </a:t>
                      </a:r>
                      <a:endParaRPr lang="es-CL" sz="10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8733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FONDEMA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    -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-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-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  -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3.302.170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1.675.306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4.977.476 </a:t>
                      </a:r>
                    </a:p>
                  </a:txBody>
                  <a:tcPr marL="0" marR="0" marT="0" marB="0" anchor="b"/>
                </a:tc>
              </a:tr>
              <a:tr h="175799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1000" b="1" u="none" strike="noStrike" kern="120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TOTAL GENERAL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1000" b="1" u="none" strike="noStrike" kern="120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2.289.779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10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65.889.411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10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2.537.281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10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80.169.035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10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157.026.311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10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673.969.097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10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986.144.273 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912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ítulo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164512" cy="962025"/>
          </a:xfrm>
        </p:spPr>
        <p:txBody>
          <a:bodyPr/>
          <a:lstStyle/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Ejecución Presupuestaria por Tipo de Gasto Diciembre</a:t>
            </a:r>
            <a:b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2018 </a:t>
            </a:r>
            <a:r>
              <a:rPr lang="es-ES_tradnl" altLang="es-CL" sz="1400" b="1" dirty="0" smtClean="0">
                <a:latin typeface="Verdana" panose="020B0604030504040204" pitchFamily="34" charset="0"/>
                <a:ea typeface="ヒラギノ角ゴ Pro W3" pitchFamily="-84" charset="-128"/>
              </a:rPr>
              <a:t>Montos en Miles de $</a:t>
            </a:r>
            <a:endParaRPr lang="es-CL" altLang="es-CL" sz="1400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7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DD7BA-F7A8-42A1-A0D9-C835D76E1134}" type="slidenum">
              <a:rPr lang="en-US" altLang="es-CL" smtClean="0"/>
              <a:pPr/>
              <a:t>11</a:t>
            </a:fld>
            <a:endParaRPr lang="en-US" altLang="es-CL"/>
          </a:p>
        </p:txBody>
      </p:sp>
      <p:graphicFrame>
        <p:nvGraphicFramePr>
          <p:cNvPr id="6" name="Chart 15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1716839"/>
              </p:ext>
            </p:extLst>
          </p:nvPr>
        </p:nvGraphicFramePr>
        <p:xfrm>
          <a:off x="467544" y="1598574"/>
          <a:ext cx="8315503" cy="4448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9941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ítulo 1"/>
          <p:cNvSpPr txBox="1">
            <a:spLocks/>
          </p:cNvSpPr>
          <p:nvPr/>
        </p:nvSpPr>
        <p:spPr bwMode="auto">
          <a:xfrm>
            <a:off x="237506" y="213756"/>
            <a:ext cx="8178526" cy="1159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  <a:t>Programa de Inversión Gobiernos Regionales</a:t>
            </a:r>
            <a:b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</a:br>
            <a:r>
              <a:rPr lang="es-ES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  <a:t>Ejecución Presupuestaria por Tipo de Gasto </a:t>
            </a:r>
            <a:r>
              <a:rPr lang="es-ES" altLang="es-CL" sz="18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Diciembre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_tradnl" altLang="es-CL" sz="18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2018 - </a:t>
            </a:r>
            <a:r>
              <a:rPr lang="es-ES_tradnl" altLang="es-CL" sz="16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Transferencias </a:t>
            </a:r>
            <a:r>
              <a:rPr lang="es-ES_tradnl" altLang="es-CL" sz="1600" b="1" dirty="0">
                <a:solidFill>
                  <a:srgbClr val="006CB7"/>
                </a:solidFill>
                <a:latin typeface="Verdana" panose="020B0604030504040204" pitchFamily="34" charset="0"/>
              </a:rPr>
              <a:t>de Capital  - Montos en Miles de $</a:t>
            </a:r>
            <a:endParaRPr lang="es-CL" altLang="es-CL" sz="1600" dirty="0">
              <a:solidFill>
                <a:srgbClr val="006CB7"/>
              </a:solidFill>
              <a:latin typeface="Verdana" panose="020B0604030504040204" pitchFamily="34" charset="0"/>
            </a:endParaRPr>
          </a:p>
        </p:txBody>
      </p:sp>
      <p:sp>
        <p:nvSpPr>
          <p:cNvPr id="6" name="Footer Placeholder 10"/>
          <p:cNvSpPr txBox="1">
            <a:spLocks noGrp="1"/>
          </p:cNvSpPr>
          <p:nvPr/>
        </p:nvSpPr>
        <p:spPr bwMode="auto">
          <a:xfrm>
            <a:off x="160785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DD7BA-F7A8-42A1-A0D9-C835D76E1134}" type="slidenum">
              <a:rPr lang="en-US" altLang="es-CL" smtClean="0"/>
              <a:pPr/>
              <a:t>12</a:t>
            </a:fld>
            <a:endParaRPr lang="en-US" altLang="es-CL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8933573"/>
              </p:ext>
            </p:extLst>
          </p:nvPr>
        </p:nvGraphicFramePr>
        <p:xfrm>
          <a:off x="395536" y="1393494"/>
          <a:ext cx="8304659" cy="4504379"/>
        </p:xfrm>
        <a:graphic>
          <a:graphicData uri="http://schemas.openxmlformats.org/drawingml/2006/table">
            <a:tbl>
              <a:tblPr>
                <a:tableStyleId>{1FECB4D8-DB02-4DC6-A0A2-4F2EBAE1DC90}</a:tableStyleId>
              </a:tblPr>
              <a:tblGrid>
                <a:gridCol w="1463733"/>
                <a:gridCol w="1209614"/>
                <a:gridCol w="1206226"/>
                <a:gridCol w="1087636"/>
                <a:gridCol w="1152013"/>
                <a:gridCol w="1087636"/>
                <a:gridCol w="1097801"/>
              </a:tblGrid>
              <a:tr h="6283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1" u="none" strike="noStrike" dirty="0">
                          <a:effectLst/>
                        </a:rPr>
                        <a:t>Región</a:t>
                      </a:r>
                      <a:endParaRPr lang="es-CL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1" u="none" strike="noStrike" dirty="0">
                          <a:effectLst/>
                        </a:rPr>
                        <a:t>Programa Mejoramiento Barrios</a:t>
                      </a:r>
                      <a:endParaRPr lang="es-CL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1" u="none" strike="noStrike" dirty="0">
                          <a:effectLst/>
                        </a:rPr>
                        <a:t>Fondo Regional Iniciativa Local (FRIL)</a:t>
                      </a:r>
                      <a:endParaRPr lang="es-CL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1" u="none" strike="noStrike" dirty="0">
                          <a:effectLst/>
                        </a:rPr>
                        <a:t>Transferencias Municipios </a:t>
                      </a:r>
                      <a:endParaRPr lang="es-CL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1" u="none" strike="noStrike" dirty="0">
                          <a:effectLst/>
                        </a:rPr>
                        <a:t>Transferencias FIC - Fomento Productivo</a:t>
                      </a:r>
                      <a:endParaRPr lang="es-CL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1" u="none" strike="noStrike" dirty="0">
                          <a:effectLst/>
                        </a:rPr>
                        <a:t>Transferencias al Sector Privado</a:t>
                      </a:r>
                      <a:endParaRPr lang="es-CL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1" u="none" strike="noStrike" dirty="0">
                          <a:effectLst/>
                        </a:rPr>
                        <a:t>Total</a:t>
                      </a:r>
                      <a:endParaRPr lang="es-CL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94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u="none" strike="noStrike" dirty="0">
                          <a:effectLst/>
                        </a:rPr>
                        <a:t>TARAPACA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100" u="none" strike="noStrike" dirty="0">
                          <a:effectLst/>
                        </a:rPr>
                        <a:t>                                 -   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100" u="none" strike="noStrike">
                          <a:effectLst/>
                        </a:rPr>
                        <a:t>                 1.839.347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100" u="none" strike="noStrike">
                          <a:effectLst/>
                        </a:rPr>
                        <a:t>                             -  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100" u="none" strike="noStrike">
                          <a:effectLst/>
                        </a:rPr>
                        <a:t>                1.964.377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100" u="none" strike="noStrike">
                          <a:effectLst/>
                        </a:rPr>
                        <a:t>              2.693.855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              6.497.579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94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u="none" strike="noStrike" dirty="0">
                          <a:effectLst/>
                        </a:rPr>
                        <a:t>ANTOFAGASTA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100" u="none" strike="noStrike" dirty="0">
                          <a:effectLst/>
                        </a:rPr>
                        <a:t>                                 -   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100" u="none" strike="noStrike">
                          <a:effectLst/>
                        </a:rPr>
                        <a:t>                                 -  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100" u="none" strike="noStrike">
                          <a:effectLst/>
                        </a:rPr>
                        <a:t>                             -  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100" u="none" strike="noStrike">
                          <a:effectLst/>
                        </a:rPr>
                        <a:t>                5.579.915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100" u="none" strike="noStrike">
                          <a:effectLst/>
                        </a:rPr>
                        <a:t>              5.769.296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            11.349.211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94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u="none" strike="noStrike" dirty="0">
                          <a:effectLst/>
                        </a:rPr>
                        <a:t>ATACAMA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100" u="none" strike="noStrike" dirty="0">
                          <a:effectLst/>
                        </a:rPr>
                        <a:t>                                 -   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100" u="none" strike="noStrike">
                          <a:effectLst/>
                        </a:rPr>
                        <a:t>                       41.252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100" u="none" strike="noStrike">
                          <a:effectLst/>
                        </a:rPr>
                        <a:t>                             -  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100" u="none" strike="noStrike">
                          <a:effectLst/>
                        </a:rPr>
                        <a:t>                3.914.021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100" u="none" strike="noStrike">
                          <a:effectLst/>
                        </a:rPr>
                        <a:t>              1.386.454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              5.341.727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4522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u="none" strike="noStrike" dirty="0">
                          <a:effectLst/>
                        </a:rPr>
                        <a:t>COQUIMBO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100" u="none" strike="noStrike" dirty="0">
                          <a:effectLst/>
                        </a:rPr>
                        <a:t>                  5.577.398 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100" u="none" strike="noStrike">
                          <a:effectLst/>
                        </a:rPr>
                        <a:t>                 1.354.216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100" u="none" strike="noStrike">
                          <a:effectLst/>
                        </a:rPr>
                        <a:t>                             -  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100" u="none" strike="noStrike">
                          <a:effectLst/>
                        </a:rPr>
                        <a:t>                5.003.295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100" u="none" strike="noStrike">
                          <a:effectLst/>
                        </a:rPr>
                        <a:t>              6.721.749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 dirty="0" smtClean="0">
                          <a:effectLst/>
                        </a:rPr>
                        <a:t>  18.656.658 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94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u="none" strike="noStrike" dirty="0">
                          <a:effectLst/>
                        </a:rPr>
                        <a:t>VALPARAISO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100" u="none" strike="noStrike" dirty="0">
                          <a:effectLst/>
                        </a:rPr>
                        <a:t>                                 -   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100" u="none" strike="noStrike">
                          <a:effectLst/>
                        </a:rPr>
                        <a:t>                 4.422.283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100" u="none" strike="noStrike">
                          <a:effectLst/>
                        </a:rPr>
                        <a:t>                             -  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100" u="none" strike="noStrike">
                          <a:effectLst/>
                        </a:rPr>
                        <a:t>                3.426.221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100" u="none" strike="noStrike">
                          <a:effectLst/>
                        </a:rPr>
                        <a:t>              2.852.967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            10.701.471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5140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u="none" strike="noStrike" dirty="0">
                          <a:effectLst/>
                        </a:rPr>
                        <a:t>O'HIGGINS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100" u="none" strike="noStrike" dirty="0">
                          <a:effectLst/>
                        </a:rPr>
                        <a:t>                  8.699.861 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100" u="none" strike="noStrike">
                          <a:effectLst/>
                        </a:rPr>
                        <a:t>                 7.309.954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100" u="none" strike="noStrike">
                          <a:effectLst/>
                        </a:rPr>
                        <a:t>                 334.321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100" u="none" strike="noStrike">
                          <a:effectLst/>
                        </a:rPr>
                        <a:t>                5.477.674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100" u="none" strike="noStrike">
                          <a:effectLst/>
                        </a:rPr>
                        <a:t>              8.159.954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            29.981.764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94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u="none" strike="noStrike" dirty="0">
                          <a:effectLst/>
                        </a:rPr>
                        <a:t>MAULE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100" u="none" strike="noStrike" dirty="0">
                          <a:effectLst/>
                        </a:rPr>
                        <a:t>                     794.440 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100" u="none" strike="noStrike">
                          <a:effectLst/>
                        </a:rPr>
                        <a:t>                 5.139.291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100" u="none" strike="noStrike">
                          <a:effectLst/>
                        </a:rPr>
                        <a:t>                             -  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100" u="none" strike="noStrike">
                          <a:effectLst/>
                        </a:rPr>
                        <a:t>             12.338.810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100" u="none" strike="noStrike">
                          <a:effectLst/>
                        </a:rPr>
                        <a:t>              4.984.075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            23.256.616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5140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u="none" strike="noStrike" dirty="0">
                          <a:effectLst/>
                        </a:rPr>
                        <a:t>BIO - BIO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100" u="none" strike="noStrike" dirty="0">
                          <a:effectLst/>
                        </a:rPr>
                        <a:t>                  7.521.924 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100" u="none" strike="noStrike">
                          <a:effectLst/>
                        </a:rPr>
                        <a:t>               10.664.788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100" u="none" strike="noStrike">
                          <a:effectLst/>
                        </a:rPr>
                        <a:t>           15.485.693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100" u="none" strike="noStrike">
                          <a:effectLst/>
                        </a:rPr>
                        <a:t>             13.877.760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100" u="none" strike="noStrike">
                          <a:effectLst/>
                        </a:rPr>
                        <a:t>              9.557.160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 dirty="0">
                          <a:effectLst/>
                        </a:rPr>
                        <a:t>            57.107.325 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64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u="none" strike="noStrike" dirty="0">
                          <a:effectLst/>
                        </a:rPr>
                        <a:t>ARAUCANIA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100" u="none" strike="noStrike" dirty="0">
                          <a:effectLst/>
                        </a:rPr>
                        <a:t>                     211.467 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100" u="none" strike="noStrike">
                          <a:effectLst/>
                        </a:rPr>
                        <a:t>                 3.385.007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100" u="none" strike="noStrike">
                          <a:effectLst/>
                        </a:rPr>
                        <a:t>                             -  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100" u="none" strike="noStrike">
                          <a:effectLst/>
                        </a:rPr>
                        <a:t>                6.343.928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100" u="none" strike="noStrike">
                          <a:effectLst/>
                        </a:rPr>
                        <a:t>           10.989.018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            20.929.420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94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u="none" strike="noStrike" dirty="0">
                          <a:effectLst/>
                        </a:rPr>
                        <a:t>LOS LAGOS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100" u="none" strike="noStrike" dirty="0">
                          <a:effectLst/>
                        </a:rPr>
                        <a:t>                     542.505 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100" u="none" strike="noStrike">
                          <a:effectLst/>
                        </a:rPr>
                        <a:t>                 6.280.818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100" u="none" strike="noStrike">
                          <a:effectLst/>
                        </a:rPr>
                        <a:t>                             -  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100" u="none" strike="noStrike">
                          <a:effectLst/>
                        </a:rPr>
                        <a:t>                6.955.274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100" u="none" strike="noStrike">
                          <a:effectLst/>
                        </a:rPr>
                        <a:t>              6.702.461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            20.481.058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94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u="none" strike="noStrike" dirty="0">
                          <a:effectLst/>
                        </a:rPr>
                        <a:t>AYSEN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100" u="none" strike="noStrike" dirty="0">
                          <a:effectLst/>
                        </a:rPr>
                        <a:t>                                 -   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100" u="none" strike="noStrike">
                          <a:effectLst/>
                        </a:rPr>
                        <a:t>                 4.646.776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100" u="none" strike="noStrike">
                          <a:effectLst/>
                        </a:rPr>
                        <a:t>                             -  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100" u="none" strike="noStrike">
                          <a:effectLst/>
                        </a:rPr>
                        <a:t>             10.181.132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100" u="none" strike="noStrike">
                          <a:effectLst/>
                        </a:rPr>
                        <a:t>                 860.507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            15.688.415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94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u="none" strike="noStrike" dirty="0">
                          <a:effectLst/>
                        </a:rPr>
                        <a:t>MAGALLANES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100" u="none" strike="noStrike" dirty="0">
                          <a:effectLst/>
                        </a:rPr>
                        <a:t>                                 -   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100" u="none" strike="noStrike">
                          <a:effectLst/>
                        </a:rPr>
                        <a:t>                 4.781.023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100" u="none" strike="noStrike">
                          <a:effectLst/>
                        </a:rPr>
                        <a:t>                             -  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100" u="none" strike="noStrike">
                          <a:effectLst/>
                        </a:rPr>
                        <a:t>                   655.306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100" u="none" strike="noStrike">
                          <a:effectLst/>
                        </a:rPr>
                        <a:t>              1.451.403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              6.887.732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94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u="none" strike="noStrike" dirty="0">
                          <a:effectLst/>
                        </a:rPr>
                        <a:t>METROPOLITANA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100" u="none" strike="noStrike" dirty="0">
                          <a:effectLst/>
                        </a:rPr>
                        <a:t>                                 -   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100" u="none" strike="noStrike">
                          <a:effectLst/>
                        </a:rPr>
                        <a:t>                 7.526.388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100" u="none" strike="noStrike">
                          <a:effectLst/>
                        </a:rPr>
                        <a:t>              9.402.708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100" u="none" strike="noStrike">
                          <a:effectLst/>
                        </a:rPr>
                        <a:t>                1.865.517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100" u="none" strike="noStrike">
                          <a:effectLst/>
                        </a:rPr>
                        <a:t>              3.318.199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            22.112.812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94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u="none" strike="noStrike" dirty="0">
                          <a:effectLst/>
                        </a:rPr>
                        <a:t>LOS RIOS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100" u="none" strike="noStrike" dirty="0">
                          <a:effectLst/>
                        </a:rPr>
                        <a:t>                                 -   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100" u="none" strike="noStrike">
                          <a:effectLst/>
                        </a:rPr>
                        <a:t>                 3.343.294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100" u="none" strike="noStrike">
                          <a:effectLst/>
                        </a:rPr>
                        <a:t>                             -  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100" u="none" strike="noStrike">
                          <a:effectLst/>
                        </a:rPr>
                        <a:t>                2.758.792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100" u="none" strike="noStrike">
                          <a:effectLst/>
                        </a:rPr>
                        <a:t>              5.535.603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            11.637.689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788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u="none" strike="noStrike" dirty="0">
                          <a:effectLst/>
                        </a:rPr>
                        <a:t>ARICA - PARINACOTA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100" u="none" strike="noStrike" dirty="0">
                          <a:effectLst/>
                        </a:rPr>
                        <a:t>                                 -   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100" u="none" strike="noStrike" dirty="0">
                          <a:effectLst/>
                        </a:rPr>
                        <a:t>                     643.564 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100" u="none" strike="noStrike" dirty="0">
                          <a:effectLst/>
                        </a:rPr>
                        <a:t>                             -   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100" u="none" strike="noStrike" dirty="0">
                          <a:effectLst/>
                        </a:rPr>
                        <a:t>                   830.407 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100" u="none" strike="noStrike" dirty="0">
                          <a:effectLst/>
                        </a:rPr>
                        <a:t>              1.569.011 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 dirty="0">
                          <a:effectLst/>
                        </a:rPr>
                        <a:t>              3.042.982 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94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TOTAL</a:t>
                      </a:r>
                      <a:endParaRPr lang="es-CL" sz="11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1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               23.347.595 </a:t>
                      </a:r>
                      <a:endParaRPr lang="es-CL" sz="11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1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               61.378.001 </a:t>
                      </a:r>
                      <a:endParaRPr lang="es-CL" sz="11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1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           25.222.722 </a:t>
                      </a:r>
                      <a:endParaRPr lang="es-CL" sz="11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1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             81.172.429 </a:t>
                      </a:r>
                      <a:endParaRPr lang="es-CL" sz="11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1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           72.551.712 </a:t>
                      </a:r>
                      <a:endParaRPr lang="es-CL" sz="11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1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         263.672.459 </a:t>
                      </a:r>
                      <a:endParaRPr lang="es-CL" sz="11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94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u="none" strike="noStrike">
                          <a:effectLst/>
                        </a:rPr>
                        <a:t>FONDEMA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100" u="none" strike="noStrike" dirty="0">
                          <a:effectLst/>
                        </a:rPr>
                        <a:t>                                 -   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100" u="none" strike="noStrike">
                          <a:effectLst/>
                        </a:rPr>
                        <a:t>                                 -  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100" u="none" strike="noStrike">
                          <a:effectLst/>
                        </a:rPr>
                        <a:t>                             -  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100" u="none" strike="noStrike" dirty="0">
                          <a:effectLst/>
                        </a:rPr>
                        <a:t>                2.409.396 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100" u="none" strike="noStrike" dirty="0">
                          <a:effectLst/>
                        </a:rPr>
                        <a:t>                 187.602 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 dirty="0">
                          <a:effectLst/>
                        </a:rPr>
                        <a:t>              2.596.998 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9445"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GENERAL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23.347.595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61.378.001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25.222.722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83.581.825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72.739.314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266.269.457 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581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DD7BA-F7A8-42A1-A0D9-C835D76E1134}" type="slidenum">
              <a:rPr lang="en-US" altLang="es-CL" smtClean="0"/>
              <a:pPr/>
              <a:t>13</a:t>
            </a:fld>
            <a:endParaRPr lang="en-US" altLang="es-CL"/>
          </a:p>
        </p:txBody>
      </p:sp>
      <p:sp>
        <p:nvSpPr>
          <p:cNvPr id="8" name="Título 1"/>
          <p:cNvSpPr txBox="1">
            <a:spLocks/>
          </p:cNvSpPr>
          <p:nvPr/>
        </p:nvSpPr>
        <p:spPr bwMode="auto">
          <a:xfrm>
            <a:off x="237506" y="213756"/>
            <a:ext cx="8178526" cy="1159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  <a:t>Programa de Inversión Gobiernos Regionales</a:t>
            </a:r>
            <a:b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</a:br>
            <a:r>
              <a:rPr lang="es-ES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  <a:t>Ejecución Presupuestaria por Tipo de Gasto </a:t>
            </a:r>
            <a:r>
              <a:rPr lang="es-ES" altLang="es-CL" sz="18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Diciembre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_tradnl" altLang="es-CL" sz="18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2018 - </a:t>
            </a:r>
            <a:r>
              <a:rPr lang="es-ES_tradnl" altLang="es-CL" sz="16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Transferencias </a:t>
            </a:r>
            <a:r>
              <a:rPr lang="es-ES_tradnl" altLang="es-CL" sz="1600" b="1" dirty="0">
                <a:solidFill>
                  <a:srgbClr val="006CB7"/>
                </a:solidFill>
                <a:latin typeface="Verdana" panose="020B0604030504040204" pitchFamily="34" charset="0"/>
              </a:rPr>
              <a:t>de Capital  - Montos en Miles de $</a:t>
            </a:r>
            <a:endParaRPr lang="es-CL" altLang="es-CL" sz="1600" dirty="0">
              <a:solidFill>
                <a:srgbClr val="006CB7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2919549"/>
              </p:ext>
            </p:extLst>
          </p:nvPr>
        </p:nvGraphicFramePr>
        <p:xfrm>
          <a:off x="304667" y="1372888"/>
          <a:ext cx="8482013" cy="4791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24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ítulo 1"/>
          <p:cNvSpPr txBox="1">
            <a:spLocks/>
          </p:cNvSpPr>
          <p:nvPr/>
        </p:nvSpPr>
        <p:spPr bwMode="auto">
          <a:xfrm>
            <a:off x="-36512" y="137213"/>
            <a:ext cx="81645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  <a:t>Programa de Inversión Gobiernos Regionales</a:t>
            </a:r>
            <a:b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</a:br>
            <a:r>
              <a:rPr lang="es-ES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  <a:t>Ejecución Presupuestaria por Tipo de Gasto </a:t>
            </a:r>
            <a:r>
              <a:rPr lang="es-ES" altLang="es-CL" sz="18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Diciembre </a:t>
            </a:r>
            <a:r>
              <a:rPr lang="es-ES_tradnl" altLang="es-CL" sz="18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2018</a:t>
            </a:r>
            <a:r>
              <a:rPr lang="es-ES_tradnl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  <a:t/>
            </a:r>
            <a:br>
              <a:rPr lang="es-ES_tradnl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</a:br>
            <a:r>
              <a:rPr lang="es-ES_tradnl" altLang="es-CL" sz="1600" b="1" dirty="0">
                <a:solidFill>
                  <a:srgbClr val="006CB7"/>
                </a:solidFill>
                <a:latin typeface="Verdana" panose="020B0604030504040204" pitchFamily="34" charset="0"/>
              </a:rPr>
              <a:t>Adquisición de Activos No Financieros - Montos en Miles de $</a:t>
            </a:r>
            <a:endParaRPr lang="es-CL" altLang="es-CL" sz="1600" dirty="0">
              <a:solidFill>
                <a:srgbClr val="006CB7"/>
              </a:solidFill>
              <a:latin typeface="Verdana" panose="020B0604030504040204" pitchFamily="34" charset="0"/>
            </a:endParaRPr>
          </a:p>
        </p:txBody>
      </p:sp>
      <p:sp>
        <p:nvSpPr>
          <p:cNvPr id="6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DD7BA-F7A8-42A1-A0D9-C835D76E1134}" type="slidenum">
              <a:rPr lang="en-US" altLang="es-CL" smtClean="0"/>
              <a:pPr/>
              <a:t>14</a:t>
            </a:fld>
            <a:endParaRPr lang="en-US" altLang="es-CL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6796229"/>
              </p:ext>
            </p:extLst>
          </p:nvPr>
        </p:nvGraphicFramePr>
        <p:xfrm>
          <a:off x="539552" y="1484782"/>
          <a:ext cx="8177213" cy="4395873"/>
        </p:xfrm>
        <a:graphic>
          <a:graphicData uri="http://schemas.openxmlformats.org/drawingml/2006/table">
            <a:tbl>
              <a:tblPr>
                <a:tableStyleId>{1FECB4D8-DB02-4DC6-A0A2-4F2EBAE1DC90}</a:tableStyleId>
              </a:tblPr>
              <a:tblGrid>
                <a:gridCol w="1077168"/>
                <a:gridCol w="729695"/>
                <a:gridCol w="706530"/>
                <a:gridCol w="776024"/>
                <a:gridCol w="706530"/>
                <a:gridCol w="776024"/>
                <a:gridCol w="810772"/>
                <a:gridCol w="857102"/>
                <a:gridCol w="891849"/>
                <a:gridCol w="845519"/>
              </a:tblGrid>
              <a:tr h="777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Región</a:t>
                      </a:r>
                      <a:endParaRPr lang="es-CL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Terrenos</a:t>
                      </a:r>
                      <a:endParaRPr lang="es-CL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Edificios</a:t>
                      </a:r>
                      <a:endParaRPr lang="es-CL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Vehículos</a:t>
                      </a:r>
                      <a:endParaRPr lang="es-CL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Mobiliarios y Otros</a:t>
                      </a:r>
                      <a:endParaRPr lang="es-CL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Máquinas y Equipos</a:t>
                      </a:r>
                      <a:endParaRPr lang="es-CL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Equipos Informáticos</a:t>
                      </a:r>
                      <a:endParaRPr lang="es-CL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Programas Informáticos</a:t>
                      </a:r>
                      <a:endParaRPr lang="es-CL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Otros activos no Financieros</a:t>
                      </a:r>
                      <a:endParaRPr lang="es-CL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Total</a:t>
                      </a:r>
                      <a:endParaRPr lang="es-CL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16661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TARAPACA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1.311.509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1.328.734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 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2.640.243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6661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ANTOFAGASTA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1.220.370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33.593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693.874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1.947.837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6661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ATACAMA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3.491.865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336.985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3.008.390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74.547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6.911.787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6661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COQUIMBO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1.951.600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146.731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2.098.331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6661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VALPARAISO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3.831.647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1.938.669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2.186.745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554.997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107.500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81.800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8.701.358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6661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O'HIGGINS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2.728.013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308.634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155.177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173.165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969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3.365.958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6661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MAULE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3.804.260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228.484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2.186.763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23.309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12.765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6.255.581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6661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BIO - BIO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 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944.548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52.853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1.941.485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2.938.886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6661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ARAUCANIA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5.685.415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5.374.397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11.059.812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6661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LOS LAGOS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4.068.158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1.196.659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2.598.434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7.863.251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6661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AYSEN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990.392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1.622.209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1.355.271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3.967.872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6661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MAGALLANES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723.925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726.850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1.628.470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3.079.245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6661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METROPOLITANA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                      -  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7.632.345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3.990.853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4.896.690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277.757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41.153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16.838.798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6661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LOS RIOS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                      -  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                     -  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            507.962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                     -  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            490.513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998.475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9406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ARICA - PARINACOTA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                      -  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                     -  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            405.279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           32.832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            747.500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                         -  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               110.712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                205.275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           1.501.598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80387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 TOTAL </a:t>
                      </a:r>
                      <a:endParaRPr lang="es-CL" sz="11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               -   </a:t>
                      </a:r>
                      <a:endParaRPr lang="es-CL" sz="11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              -   </a:t>
                      </a:r>
                      <a:endParaRPr lang="es-CL" sz="11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  39.297.288 </a:t>
                      </a:r>
                      <a:endParaRPr lang="es-CL" sz="11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  8.846.412 </a:t>
                      </a:r>
                      <a:endParaRPr lang="es-CL" sz="11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  29.006.112 </a:t>
                      </a:r>
                      <a:endParaRPr lang="es-CL" sz="11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     1.103.775 </a:t>
                      </a:r>
                      <a:endParaRPr lang="es-CL" sz="11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         231.946 </a:t>
                      </a:r>
                      <a:endParaRPr lang="es-CL" sz="11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       1.683.499 </a:t>
                      </a:r>
                      <a:endParaRPr lang="es-CL" sz="11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    80.169.032 </a:t>
                      </a:r>
                      <a:endParaRPr lang="es-CL" sz="11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018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ítulo 1"/>
          <p:cNvSpPr txBox="1">
            <a:spLocks/>
          </p:cNvSpPr>
          <p:nvPr/>
        </p:nvSpPr>
        <p:spPr bwMode="auto">
          <a:xfrm>
            <a:off x="35496" y="39241"/>
            <a:ext cx="81645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  <a:t>Programa de Inversión Gobiernos Regionales</a:t>
            </a:r>
            <a:b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</a:br>
            <a:r>
              <a:rPr lang="es-ES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  <a:t>Ejecución Presupuestaria por Tipo de Gasto </a:t>
            </a:r>
            <a:r>
              <a:rPr lang="es-ES" altLang="es-CL" sz="18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Diciembre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_tradnl" altLang="es-CL" sz="18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2018 </a:t>
            </a:r>
            <a:r>
              <a:rPr lang="es-ES_tradnl" altLang="es-CL" sz="16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Adquisición </a:t>
            </a:r>
            <a:r>
              <a:rPr lang="es-ES_tradnl" altLang="es-CL" sz="1600" b="1" dirty="0">
                <a:solidFill>
                  <a:srgbClr val="006CB7"/>
                </a:solidFill>
                <a:latin typeface="Verdana" panose="020B0604030504040204" pitchFamily="34" charset="0"/>
              </a:rPr>
              <a:t>de Activos no Financieros - Montos en Miles de $</a:t>
            </a:r>
            <a:endParaRPr lang="es-CL" altLang="es-CL" sz="1600" dirty="0">
              <a:solidFill>
                <a:srgbClr val="006CB7"/>
              </a:solidFill>
              <a:latin typeface="Verdana" panose="020B0604030504040204" pitchFamily="34" charset="0"/>
            </a:endParaRPr>
          </a:p>
        </p:txBody>
      </p:sp>
      <p:sp>
        <p:nvSpPr>
          <p:cNvPr id="6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DD7BA-F7A8-42A1-A0D9-C835D76E1134}" type="slidenum">
              <a:rPr lang="en-US" altLang="es-CL" smtClean="0"/>
              <a:pPr/>
              <a:t>15</a:t>
            </a:fld>
            <a:endParaRPr lang="en-US" altLang="es-CL"/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3544277"/>
              </p:ext>
            </p:extLst>
          </p:nvPr>
        </p:nvGraphicFramePr>
        <p:xfrm>
          <a:off x="251520" y="1355012"/>
          <a:ext cx="8655372" cy="45837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666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LOGOSUBDERE-0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0350" y="0"/>
            <a:ext cx="1081088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Imagen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44000" cy="3044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323528" y="3552811"/>
            <a:ext cx="8713788" cy="117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MS PGothic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MS PGothic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MS PGothic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MS PGothic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MS PGothic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s-CL" altLang="es-CL" sz="2400" b="1" dirty="0" smtClean="0">
                <a:solidFill>
                  <a:srgbClr val="005FA1"/>
                </a:solidFill>
                <a:latin typeface="Verdana" panose="020B0604030504040204" pitchFamily="34" charset="0"/>
                <a:ea typeface="ヒラギノ角ゴ Pro W3" pitchFamily="-84" charset="-128"/>
                <a:sym typeface="Verdana Bold" pitchFamily="-84" charset="0"/>
              </a:rPr>
              <a:t>Informe de Ejecución Presupuestaria</a:t>
            </a:r>
            <a:r>
              <a:rPr lang="es-CL" altLang="es-CL" sz="2700" b="1" dirty="0" smtClean="0">
                <a:solidFill>
                  <a:srgbClr val="005FA1"/>
                </a:solidFill>
                <a:latin typeface="Verdana" panose="020B0604030504040204" pitchFamily="34" charset="0"/>
                <a:ea typeface="ヒラギノ角ゴ Pro W3" pitchFamily="-84" charset="-128"/>
                <a:sym typeface="Verdana Bold" pitchFamily="-84" charset="0"/>
              </a:rPr>
              <a:t/>
            </a:r>
            <a:br>
              <a:rPr lang="es-CL" altLang="es-CL" sz="2700" b="1" dirty="0" smtClean="0">
                <a:solidFill>
                  <a:srgbClr val="005FA1"/>
                </a:solidFill>
                <a:latin typeface="Verdana" panose="020B0604030504040204" pitchFamily="34" charset="0"/>
                <a:ea typeface="ヒラギノ角ゴ Pro W3" pitchFamily="-84" charset="-128"/>
                <a:sym typeface="Verdana Bold" pitchFamily="-84" charset="0"/>
              </a:rPr>
            </a:br>
            <a:r>
              <a:rPr lang="es-CL" altLang="es-CL" sz="2000" b="1" dirty="0" smtClean="0">
                <a:solidFill>
                  <a:srgbClr val="005FA1"/>
                </a:solidFill>
                <a:latin typeface="Verdana" panose="020B0604030504040204" pitchFamily="34" charset="0"/>
                <a:ea typeface="ヒラギノ角ゴ Pro W3" pitchFamily="-84" charset="-128"/>
                <a:sym typeface="Verdana Bold" pitchFamily="-84" charset="0"/>
              </a:rPr>
              <a:t>Programa de Inversión de los Gobiernos Regionales</a:t>
            </a:r>
          </a:p>
          <a:p>
            <a:pPr eaLnBrk="1" hangingPunct="1"/>
            <a:r>
              <a:rPr lang="es-CL" altLang="es-CL" sz="2000" b="1" dirty="0" smtClean="0">
                <a:solidFill>
                  <a:srgbClr val="005FA1"/>
                </a:solidFill>
                <a:latin typeface="Verdana" panose="020B0604030504040204" pitchFamily="34" charset="0"/>
                <a:ea typeface="ヒラギノ角ゴ Pro W3" pitchFamily="-84" charset="-128"/>
                <a:sym typeface="Verdana Bold" pitchFamily="-84" charset="0"/>
              </a:rPr>
              <a:t>Al 31 de Diciembre de 2018</a:t>
            </a:r>
            <a:endParaRPr lang="es-ES_tradnl" altLang="es-CL" sz="2700" b="1" dirty="0" smtClean="0">
              <a:solidFill>
                <a:srgbClr val="005FA1"/>
              </a:solidFill>
              <a:latin typeface="Verdana" panose="020B0604030504040204" pitchFamily="34" charset="0"/>
              <a:ea typeface="ヒラギノ角ゴ Pro W3" pitchFamily="-84" charset="-128"/>
              <a:sym typeface="Verdana Bold" pitchFamily="-84" charset="0"/>
            </a:endParaRP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13A6-FD23-4CE2-90DB-FC1808D84CF1}" type="slidenum">
              <a:rPr lang="es-ES" altLang="es-CL" smtClean="0"/>
              <a:pPr/>
              <a:t>2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24746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9"/>
          <p:cNvSpPr>
            <a:spLocks noGrp="1"/>
          </p:cNvSpPr>
          <p:nvPr>
            <p:ph type="sldNum" sz="quarter" idx="11"/>
          </p:nvPr>
        </p:nvSpPr>
        <p:spPr bwMode="auto">
          <a:xfrm>
            <a:off x="6421438" y="6506564"/>
            <a:ext cx="2133600" cy="19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5F2FC2E-8C73-42EB-BA7F-0D957FEA31AA}" type="slidenum">
              <a:rPr lang="en-US" altLang="es-CL" sz="1000" smtClean="0">
                <a:solidFill>
                  <a:srgbClr val="898989"/>
                </a:solidFill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s-CL" sz="1000" smtClean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16387" name="Title 7"/>
          <p:cNvSpPr>
            <a:spLocks noGrp="1"/>
          </p:cNvSpPr>
          <p:nvPr>
            <p:ph type="title"/>
          </p:nvPr>
        </p:nvSpPr>
        <p:spPr>
          <a:xfrm>
            <a:off x="2011" y="218336"/>
            <a:ext cx="8204349" cy="857250"/>
          </a:xfrm>
        </p:spPr>
        <p:txBody>
          <a:bodyPr/>
          <a:lstStyle/>
          <a:p>
            <a:pPr eaLnBrk="1" hangingPunct="1"/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Gasto Devengado al 31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 de Diciembre 2018 – Montos Miles </a:t>
            </a:r>
            <a:r>
              <a:rPr lang="es-ES_tradnl" altLang="es-CL" sz="1800" b="1" dirty="0">
                <a:latin typeface="Verdana" panose="020B0604030504040204" pitchFamily="34" charset="0"/>
                <a:ea typeface="ヒラギノ角ゴ Pro W3" pitchFamily="-84" charset="-128"/>
              </a:rPr>
              <a:t>$</a:t>
            </a:r>
            <a:endParaRPr lang="es-ES_tradnl" altLang="es-CL" sz="1800" b="1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16388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16389" name="Text Box 852"/>
          <p:cNvSpPr txBox="1">
            <a:spLocks noChangeArrowheads="1"/>
          </p:cNvSpPr>
          <p:nvPr/>
        </p:nvSpPr>
        <p:spPr bwMode="auto">
          <a:xfrm>
            <a:off x="580954" y="5742769"/>
            <a:ext cx="77819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s-ES" altLang="es-CL" sz="900" b="1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No incorpora: Inversión Financiera (Subtítulo 32), Transferencias de Capital al Gobierno Central (Subtítulo 33 – 02), Deuda Flotante (Subtítulo 34) y Saldo Final de Caja (Subtítulo 35)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CL" sz="900" b="1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Fuente: DIPRES - SIGFE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859129"/>
              </p:ext>
            </p:extLst>
          </p:nvPr>
        </p:nvGraphicFramePr>
        <p:xfrm>
          <a:off x="551711" y="1175154"/>
          <a:ext cx="7974084" cy="4466849"/>
        </p:xfrm>
        <a:graphic>
          <a:graphicData uri="http://schemas.openxmlformats.org/drawingml/2006/table">
            <a:tbl>
              <a:tblPr>
                <a:tableStyleId>{1FECB4D8-DB02-4DC6-A0A2-4F2EBAE1DC90}</a:tableStyleId>
              </a:tblPr>
              <a:tblGrid>
                <a:gridCol w="2543603"/>
                <a:gridCol w="1755762"/>
                <a:gridCol w="1800781"/>
                <a:gridCol w="1873938"/>
              </a:tblGrid>
              <a:tr h="6398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1" u="none" strike="noStrike" dirty="0">
                          <a:effectLst/>
                        </a:rPr>
                        <a:t>REGION</a:t>
                      </a:r>
                      <a:endParaRPr lang="es-CL" sz="12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1" u="none" strike="noStrike" dirty="0">
                          <a:effectLst/>
                        </a:rPr>
                        <a:t>MARCO DE EVALUACION</a:t>
                      </a:r>
                      <a:endParaRPr lang="es-CL" sz="12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1" u="none" strike="noStrike" dirty="0">
                          <a:effectLst/>
                        </a:rPr>
                        <a:t>GASTO DEVENGADO ACUMULADO</a:t>
                      </a:r>
                      <a:endParaRPr lang="es-CL" sz="12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1" u="none" strike="noStrike" dirty="0">
                          <a:effectLst/>
                        </a:rPr>
                        <a:t>% EJECUCION PRESUPUESTARIA</a:t>
                      </a:r>
                      <a:endParaRPr lang="es-CL" sz="12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21497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 dirty="0">
                          <a:effectLst/>
                        </a:rPr>
                        <a:t>TARAPACA</a:t>
                      </a:r>
                      <a:endParaRPr lang="es-CL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47.290.807</a:t>
                      </a:r>
                      <a:endParaRPr lang="es-CL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47.267.785</a:t>
                      </a:r>
                      <a:endParaRPr lang="es-CL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u="none" strike="noStrike">
                          <a:effectLst/>
                        </a:rPr>
                        <a:t>100,0%</a:t>
                      </a:r>
                      <a:endParaRPr lang="es-CL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9191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 dirty="0">
                          <a:effectLst/>
                        </a:rPr>
                        <a:t>ANTOFAGASTA</a:t>
                      </a:r>
                      <a:endParaRPr lang="es-CL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61.286.546</a:t>
                      </a:r>
                      <a:endParaRPr lang="es-CL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61.286.523</a:t>
                      </a:r>
                      <a:endParaRPr lang="es-CL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u="none" strike="noStrike">
                          <a:effectLst/>
                        </a:rPr>
                        <a:t>100,0%</a:t>
                      </a:r>
                      <a:endParaRPr lang="es-CL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9191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 dirty="0">
                          <a:effectLst/>
                        </a:rPr>
                        <a:t>ATACAMA</a:t>
                      </a:r>
                      <a:endParaRPr lang="es-CL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52.195.487</a:t>
                      </a:r>
                      <a:endParaRPr lang="es-CL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45.618.056</a:t>
                      </a:r>
                      <a:endParaRPr lang="es-CL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u="none" strike="noStrike">
                          <a:effectLst/>
                        </a:rPr>
                        <a:t>87,4%</a:t>
                      </a:r>
                      <a:endParaRPr lang="es-CL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9191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 dirty="0">
                          <a:effectLst/>
                        </a:rPr>
                        <a:t>COQUIMBO</a:t>
                      </a:r>
                      <a:endParaRPr lang="es-CL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52.121.238</a:t>
                      </a:r>
                      <a:endParaRPr lang="es-CL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52.118.550</a:t>
                      </a:r>
                      <a:endParaRPr lang="es-CL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u="none" strike="noStrike">
                          <a:effectLst/>
                        </a:rPr>
                        <a:t>100,0%</a:t>
                      </a:r>
                      <a:endParaRPr lang="es-CL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9191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 dirty="0">
                          <a:effectLst/>
                        </a:rPr>
                        <a:t>VALPARAISO</a:t>
                      </a:r>
                      <a:endParaRPr lang="es-CL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 dirty="0">
                          <a:effectLst/>
                        </a:rPr>
                        <a:t>60.921.187</a:t>
                      </a:r>
                      <a:endParaRPr lang="es-CL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60.902.044</a:t>
                      </a:r>
                      <a:endParaRPr lang="es-CL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u="none" strike="noStrike">
                          <a:effectLst/>
                        </a:rPr>
                        <a:t>100,0%</a:t>
                      </a:r>
                      <a:endParaRPr lang="es-CL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9191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 dirty="0">
                          <a:effectLst/>
                        </a:rPr>
                        <a:t>O'HIGGINS</a:t>
                      </a:r>
                      <a:endParaRPr lang="es-CL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63.688.776</a:t>
                      </a:r>
                      <a:endParaRPr lang="es-CL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63.546.058</a:t>
                      </a:r>
                      <a:endParaRPr lang="es-CL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u="none" strike="noStrike">
                          <a:effectLst/>
                        </a:rPr>
                        <a:t>99,8%</a:t>
                      </a:r>
                      <a:endParaRPr lang="es-CL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9191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 dirty="0">
                          <a:effectLst/>
                        </a:rPr>
                        <a:t>MAULE</a:t>
                      </a:r>
                      <a:endParaRPr lang="es-CL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72.841.433</a:t>
                      </a:r>
                      <a:endParaRPr lang="es-CL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72.829.712</a:t>
                      </a:r>
                      <a:endParaRPr lang="es-CL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u="none" strike="noStrike">
                          <a:effectLst/>
                        </a:rPr>
                        <a:t>100,0%</a:t>
                      </a:r>
                      <a:endParaRPr lang="es-CL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9191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 dirty="0">
                          <a:effectLst/>
                        </a:rPr>
                        <a:t>BIO - BIO</a:t>
                      </a:r>
                      <a:endParaRPr lang="es-CL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108.103.699</a:t>
                      </a:r>
                      <a:endParaRPr lang="es-CL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107.942.529</a:t>
                      </a:r>
                      <a:endParaRPr lang="es-CL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u="none" strike="noStrike">
                          <a:effectLst/>
                        </a:rPr>
                        <a:t>99,9%</a:t>
                      </a:r>
                      <a:endParaRPr lang="es-CL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9191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 dirty="0">
                          <a:effectLst/>
                        </a:rPr>
                        <a:t>ARAUCANIA</a:t>
                      </a:r>
                      <a:endParaRPr lang="es-CL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88.924.022</a:t>
                      </a:r>
                      <a:endParaRPr lang="es-CL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88.146.804</a:t>
                      </a:r>
                      <a:endParaRPr lang="es-CL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u="none" strike="noStrike">
                          <a:effectLst/>
                        </a:rPr>
                        <a:t>99,1%</a:t>
                      </a:r>
                      <a:endParaRPr lang="es-CL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9191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 dirty="0">
                          <a:effectLst/>
                        </a:rPr>
                        <a:t>LOS LAGOS</a:t>
                      </a:r>
                      <a:endParaRPr lang="es-CL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83.655.910</a:t>
                      </a:r>
                      <a:endParaRPr lang="es-CL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83.619.163</a:t>
                      </a:r>
                      <a:endParaRPr lang="es-CL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u="none" strike="noStrike">
                          <a:effectLst/>
                        </a:rPr>
                        <a:t>100,0%</a:t>
                      </a:r>
                      <a:endParaRPr lang="es-CL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9191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 dirty="0">
                          <a:effectLst/>
                        </a:rPr>
                        <a:t>AYSEN</a:t>
                      </a:r>
                      <a:endParaRPr lang="es-CL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58.174.042</a:t>
                      </a:r>
                      <a:endParaRPr lang="es-CL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54.985.659</a:t>
                      </a:r>
                      <a:endParaRPr lang="es-CL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u="none" strike="noStrike">
                          <a:effectLst/>
                        </a:rPr>
                        <a:t>94,5%</a:t>
                      </a:r>
                      <a:endParaRPr lang="es-CL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9191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 dirty="0">
                          <a:effectLst/>
                        </a:rPr>
                        <a:t>MAGALLANES</a:t>
                      </a:r>
                      <a:endParaRPr lang="es-CL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71.440.445</a:t>
                      </a:r>
                      <a:endParaRPr lang="es-CL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71.435.336</a:t>
                      </a:r>
                      <a:endParaRPr lang="es-CL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u="none" strike="noStrike">
                          <a:effectLst/>
                        </a:rPr>
                        <a:t>100,0%</a:t>
                      </a:r>
                      <a:endParaRPr lang="es-CL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9191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 dirty="0">
                          <a:effectLst/>
                        </a:rPr>
                        <a:t>METROPOLITANA</a:t>
                      </a:r>
                      <a:endParaRPr lang="es-CL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95.962.294</a:t>
                      </a:r>
                      <a:endParaRPr lang="es-CL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95.728.738</a:t>
                      </a:r>
                      <a:endParaRPr lang="es-CL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u="none" strike="noStrike">
                          <a:effectLst/>
                        </a:rPr>
                        <a:t>99,8%</a:t>
                      </a:r>
                      <a:endParaRPr lang="es-CL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9191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 dirty="0">
                          <a:effectLst/>
                        </a:rPr>
                        <a:t>LOS RIOS</a:t>
                      </a:r>
                      <a:endParaRPr lang="es-CL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 dirty="0">
                          <a:effectLst/>
                        </a:rPr>
                        <a:t>49.022.509</a:t>
                      </a:r>
                      <a:endParaRPr lang="es-CL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 dirty="0">
                          <a:effectLst/>
                        </a:rPr>
                        <a:t>49.016.829</a:t>
                      </a:r>
                      <a:endParaRPr lang="es-CL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u="none" strike="noStrike" dirty="0">
                          <a:effectLst/>
                        </a:rPr>
                        <a:t>100,0%</a:t>
                      </a:r>
                      <a:endParaRPr lang="es-CL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1497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 dirty="0">
                          <a:effectLst/>
                        </a:rPr>
                        <a:t>ARICA - PARINACOTA</a:t>
                      </a:r>
                      <a:endParaRPr lang="es-CL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 dirty="0">
                          <a:effectLst/>
                        </a:rPr>
                        <a:t>27.811.187</a:t>
                      </a:r>
                      <a:endParaRPr lang="es-CL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 dirty="0">
                          <a:effectLst/>
                        </a:rPr>
                        <a:t>26.723.011</a:t>
                      </a:r>
                      <a:endParaRPr lang="es-CL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u="none" strike="noStrike" dirty="0">
                          <a:effectLst/>
                        </a:rPr>
                        <a:t>96,1%</a:t>
                      </a:r>
                      <a:endParaRPr lang="es-CL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1497"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SUBTOTAL</a:t>
                      </a:r>
                      <a:endParaRPr lang="es-CL" sz="12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         993.439.582 </a:t>
                      </a:r>
                      <a:endParaRPr lang="es-CL" sz="12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         981.166.797 </a:t>
                      </a:r>
                      <a:endParaRPr lang="es-CL" sz="12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98,8%</a:t>
                      </a:r>
                      <a:endParaRPr lang="es-CL" sz="12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1497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 dirty="0">
                          <a:effectLst/>
                        </a:rPr>
                        <a:t>FONDEMA  - MAGALLANES</a:t>
                      </a:r>
                      <a:endParaRPr lang="es-CL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 dirty="0">
                          <a:effectLst/>
                        </a:rPr>
                        <a:t>6.459.080</a:t>
                      </a:r>
                      <a:endParaRPr lang="es-CL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 dirty="0">
                          <a:effectLst/>
                        </a:rPr>
                        <a:t>4.977.476</a:t>
                      </a:r>
                      <a:endParaRPr lang="es-CL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u="none" strike="noStrike" dirty="0">
                          <a:effectLst/>
                        </a:rPr>
                        <a:t>77,1%</a:t>
                      </a:r>
                      <a:endParaRPr lang="es-CL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1497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2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2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999.898.662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2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986.144.273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2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98,6%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95894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/>
          <p:cNvSpPr>
            <a:spLocks noGrp="1"/>
          </p:cNvSpPr>
          <p:nvPr>
            <p:ph type="title"/>
          </p:nvPr>
        </p:nvSpPr>
        <p:spPr>
          <a:xfrm>
            <a:off x="174926" y="333375"/>
            <a:ext cx="8164512" cy="1143000"/>
          </a:xfrm>
        </p:spPr>
        <p:txBody>
          <a:bodyPr/>
          <a:lstStyle/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r>
              <a:rPr lang="es-ES" altLang="es-CL" b="1" dirty="0" smtClean="0">
                <a:latin typeface="Verdana" panose="020B0604030504040204" pitchFamily="34" charset="0"/>
                <a:ea typeface="ヒラギノ角ゴ Pro W3" pitchFamily="-84" charset="-128"/>
              </a:rPr>
              <a:t/>
            </a:r>
            <a:br>
              <a:rPr lang="es-ES" altLang="es-CL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Ejecución Presupuestaria</a:t>
            </a: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 al 31 de Diciembre d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e 2018</a:t>
            </a:r>
            <a:endParaRPr lang="es-CL" altLang="es-CL" sz="2000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17412" name="Slide Number Placeholder 9"/>
          <p:cNvSpPr>
            <a:spLocks noGrp="1"/>
          </p:cNvSpPr>
          <p:nvPr>
            <p:ph type="sldNum" sz="quarter" idx="11"/>
          </p:nvPr>
        </p:nvSpPr>
        <p:spPr bwMode="auto">
          <a:xfrm>
            <a:off x="6300192" y="6359764"/>
            <a:ext cx="2133600" cy="19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s-CL" sz="10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4</a:t>
            </a:r>
          </a:p>
        </p:txBody>
      </p:sp>
      <p:sp>
        <p:nvSpPr>
          <p:cNvPr id="8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5700713" y="1091654"/>
            <a:ext cx="3241675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CL" sz="3200" b="1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98,8 </a:t>
            </a:r>
            <a:r>
              <a:rPr lang="es-CL" sz="3200" b="1" dirty="0">
                <a:solidFill>
                  <a:schemeClr val="bg1">
                    <a:lumMod val="75000"/>
                  </a:schemeClr>
                </a:solidFill>
                <a:latin typeface="+mn-lt"/>
              </a:rPr>
              <a:t>%</a:t>
            </a:r>
          </a:p>
          <a:p>
            <a:pPr>
              <a:defRPr/>
            </a:pPr>
            <a:r>
              <a:rPr lang="es-CL" sz="1200" b="1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Ejecución Promedio </a:t>
            </a:r>
            <a:r>
              <a:rPr lang="es-CL" sz="1200" b="1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Diciembre 2018</a:t>
            </a:r>
            <a:endParaRPr lang="es-CL" b="1" dirty="0">
              <a:solidFill>
                <a:schemeClr val="bg1">
                  <a:lumMod val="65000"/>
                </a:schemeClr>
              </a:solidFill>
            </a:endParaRPr>
          </a:p>
        </p:txBody>
      </p:sp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1261507"/>
              </p:ext>
            </p:extLst>
          </p:nvPr>
        </p:nvGraphicFramePr>
        <p:xfrm>
          <a:off x="323528" y="1861096"/>
          <a:ext cx="8428311" cy="43425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1176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/>
          <p:cNvSpPr>
            <a:spLocks noGrp="1"/>
          </p:cNvSpPr>
          <p:nvPr>
            <p:ph type="title"/>
          </p:nvPr>
        </p:nvSpPr>
        <p:spPr>
          <a:xfrm>
            <a:off x="611188" y="293688"/>
            <a:ext cx="8164512" cy="1047750"/>
          </a:xfrm>
        </p:spPr>
        <p:txBody>
          <a:bodyPr/>
          <a:lstStyle/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Ejecución Presupuestaria Período 2006 - 2018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600" b="1" dirty="0" smtClean="0">
                <a:latin typeface="Verdana" panose="020B0604030504040204" pitchFamily="34" charset="0"/>
                <a:ea typeface="ヒラギノ角ゴ Pro W3" pitchFamily="-84" charset="-128"/>
              </a:rPr>
              <a:t>Mes</a:t>
            </a:r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 </a:t>
            </a:r>
            <a:r>
              <a:rPr lang="es-ES_tradnl" altLang="es-CL" sz="1600" b="1" dirty="0" smtClean="0">
                <a:latin typeface="Verdana" panose="020B0604030504040204" pitchFamily="34" charset="0"/>
                <a:ea typeface="ヒラギノ角ゴ Pro W3" pitchFamily="-84" charset="-128"/>
              </a:rPr>
              <a:t>de Diciembre</a:t>
            </a:r>
            <a:endParaRPr lang="es-CL" altLang="es-CL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5700713" y="1125538"/>
            <a:ext cx="3241675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CL" sz="3200" b="1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99,0 </a:t>
            </a:r>
            <a:r>
              <a:rPr lang="es-CL" sz="3200" b="1" dirty="0">
                <a:solidFill>
                  <a:schemeClr val="bg1">
                    <a:lumMod val="75000"/>
                  </a:schemeClr>
                </a:solidFill>
                <a:latin typeface="+mn-lt"/>
              </a:rPr>
              <a:t>%</a:t>
            </a:r>
          </a:p>
          <a:p>
            <a:pPr>
              <a:defRPr/>
            </a:pPr>
            <a:r>
              <a:rPr lang="es-CL" sz="1200" b="1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Ejecución Promedio </a:t>
            </a:r>
            <a:r>
              <a:rPr lang="es-CL" sz="1200" b="1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(Diciembre </a:t>
            </a:r>
            <a:r>
              <a:rPr lang="es-CL" sz="1200" b="1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2006 – 2018)</a:t>
            </a:r>
            <a:endParaRPr lang="es-CL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437" name="Slide Number Placeholder 9"/>
          <p:cNvSpPr>
            <a:spLocks noGrp="1"/>
          </p:cNvSpPr>
          <p:nvPr>
            <p:ph type="sldNum" sz="quarter" idx="11"/>
          </p:nvPr>
        </p:nvSpPr>
        <p:spPr bwMode="auto">
          <a:xfrm>
            <a:off x="6209017" y="6501605"/>
            <a:ext cx="2133600" cy="19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s-CL" sz="10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5</a:t>
            </a:r>
          </a:p>
        </p:txBody>
      </p:sp>
      <p:sp>
        <p:nvSpPr>
          <p:cNvPr id="9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5230539"/>
              </p:ext>
            </p:extLst>
          </p:nvPr>
        </p:nvGraphicFramePr>
        <p:xfrm>
          <a:off x="632249" y="2132856"/>
          <a:ext cx="8051801" cy="393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545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1"/>
          <p:cNvSpPr>
            <a:spLocks noGrp="1"/>
          </p:cNvSpPr>
          <p:nvPr>
            <p:ph type="title"/>
          </p:nvPr>
        </p:nvSpPr>
        <p:spPr>
          <a:xfrm>
            <a:off x="347960" y="116632"/>
            <a:ext cx="8200430" cy="1143000"/>
          </a:xfrm>
        </p:spPr>
        <p:txBody>
          <a:bodyPr/>
          <a:lstStyle/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Ejecución Presupuestaria Comparativo Diciembre 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2017 – 2018 - </a:t>
            </a:r>
            <a:r>
              <a:rPr lang="es-ES_tradnl" altLang="es-CL" sz="1400" b="1" dirty="0" smtClean="0">
                <a:latin typeface="Verdana" panose="020B0604030504040204" pitchFamily="34" charset="0"/>
                <a:ea typeface="ヒラギノ角ゴ Pro W3" pitchFamily="-84" charset="-128"/>
              </a:rPr>
              <a:t>Montos en Miles de $ de cada año</a:t>
            </a:r>
            <a:endParaRPr lang="es-CL" altLang="es-CL" sz="1800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19460" name="Slide Number Placeholder 9"/>
          <p:cNvSpPr>
            <a:spLocks noGrp="1"/>
          </p:cNvSpPr>
          <p:nvPr>
            <p:ph type="sldNum" sz="quarter" idx="11"/>
          </p:nvPr>
        </p:nvSpPr>
        <p:spPr bwMode="auto">
          <a:xfrm>
            <a:off x="6300192" y="6459538"/>
            <a:ext cx="2133600" cy="19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s-CL" sz="10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6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/>
        </p:nvGraphicFramePr>
        <p:xfrm>
          <a:off x="1263650" y="-9328150"/>
          <a:ext cx="6967538" cy="4525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3794"/>
                <a:gridCol w="969169"/>
                <a:gridCol w="1105958"/>
                <a:gridCol w="698500"/>
                <a:gridCol w="454025"/>
                <a:gridCol w="884767"/>
                <a:gridCol w="1012825"/>
                <a:gridCol w="698500"/>
              </a:tblGrid>
              <a:tr h="148535">
                <a:tc>
                  <a:txBody>
                    <a:bodyPr/>
                    <a:lstStyle/>
                    <a:p>
                      <a:pPr algn="l" fontAlgn="b"/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2014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2013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48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REGION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Marco Medición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Gasto Devengado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% </a:t>
                      </a:r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Marco Medición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Gasto Devengado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%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TARAPACA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33.195.112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19.906.073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60,0%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37.185.388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22.384.036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60,2%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ANTOFAGASTA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67.085.869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48.005.743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71,6%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64.284.118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41.983.458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65,3%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ATACAMA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42.693.587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27.719.286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64,9%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41.688.832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22.651.802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54,3%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COQUIMBO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51.495.539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38.241.655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74,3%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50.302.290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32.969.866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65,5%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VALPARAISO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62.726.027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35.728.639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57,0%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63.215.750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41.733.223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66,0%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O'HIGGINS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50.314.337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33.664.768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66,9%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55.386.523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31.245.264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56,4%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MAULE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58.376.243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34.705.154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59,5%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70.533.159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43.494.077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61,7%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BIO - BIO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86.945.037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69.741.410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80,2%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92.281.768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63.927.619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69,3%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ARAUCANIA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71.447.697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47.521.121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66,5%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82.279.006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45.770.971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55,6%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LOS LAGOS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74.267.786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50.902.376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68,5%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68.213.923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45.535.518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66,8%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AYSEN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38.024.553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27.515.650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72,4%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36.135.038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22.346.369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61,8%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MAGALLANES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35.753.436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23.545.121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65,9%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35.904.154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23.742.059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66,1%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METROPOLITANA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105.821.919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66.997.871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63,3%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99.443.819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68.644.688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69,0%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LOS RIOS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39.353.686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21.323.046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54,2%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44.904.062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29.448.698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65,6%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ARICA - PARINACOTA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22.196.574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15.047.228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67,8%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27.281.105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15.392.998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56,4%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2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TOTAL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839.697.402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560.565.141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66,8%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869.038.933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551.270.645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 dirty="0">
                          <a:effectLst/>
                        </a:rPr>
                        <a:t>63,4%</a:t>
                      </a:r>
                      <a:endParaRPr lang="es-CL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6" name="Flecha arriba 25"/>
          <p:cNvSpPr/>
          <p:nvPr/>
        </p:nvSpPr>
        <p:spPr>
          <a:xfrm>
            <a:off x="4267200" y="15420975"/>
            <a:ext cx="257175" cy="257175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s-CL"/>
          </a:p>
        </p:txBody>
      </p:sp>
      <p:sp>
        <p:nvSpPr>
          <p:cNvPr id="27" name="Flecha arriba 26"/>
          <p:cNvSpPr/>
          <p:nvPr/>
        </p:nvSpPr>
        <p:spPr>
          <a:xfrm>
            <a:off x="4267200" y="15582900"/>
            <a:ext cx="257175" cy="257175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28" name="Flecha arriba 27"/>
          <p:cNvSpPr/>
          <p:nvPr/>
        </p:nvSpPr>
        <p:spPr>
          <a:xfrm>
            <a:off x="4267200" y="15906750"/>
            <a:ext cx="257175" cy="257175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29" name="Flecha arriba 28"/>
          <p:cNvSpPr/>
          <p:nvPr/>
        </p:nvSpPr>
        <p:spPr>
          <a:xfrm>
            <a:off x="4267200" y="16230600"/>
            <a:ext cx="257175" cy="257175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0" name="Flecha arriba 29"/>
          <p:cNvSpPr/>
          <p:nvPr/>
        </p:nvSpPr>
        <p:spPr>
          <a:xfrm>
            <a:off x="4267200" y="16392525"/>
            <a:ext cx="257175" cy="257175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1" name="Flecha arriba 30"/>
          <p:cNvSpPr/>
          <p:nvPr/>
        </p:nvSpPr>
        <p:spPr>
          <a:xfrm>
            <a:off x="4267200" y="16716375"/>
            <a:ext cx="257175" cy="257175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2" name="Flecha derecha 31"/>
          <p:cNvSpPr/>
          <p:nvPr/>
        </p:nvSpPr>
        <p:spPr>
          <a:xfrm>
            <a:off x="4295775" y="15278100"/>
            <a:ext cx="304800" cy="23812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s-CL"/>
          </a:p>
        </p:txBody>
      </p:sp>
      <p:sp>
        <p:nvSpPr>
          <p:cNvPr id="33" name="Flecha abajo 32"/>
          <p:cNvSpPr/>
          <p:nvPr/>
        </p:nvSpPr>
        <p:spPr>
          <a:xfrm>
            <a:off x="4267200" y="15097125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4" name="Flecha abajo 33"/>
          <p:cNvSpPr/>
          <p:nvPr/>
        </p:nvSpPr>
        <p:spPr>
          <a:xfrm>
            <a:off x="4267200" y="15744825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5" name="Flecha abajo 34"/>
          <p:cNvSpPr/>
          <p:nvPr/>
        </p:nvSpPr>
        <p:spPr>
          <a:xfrm>
            <a:off x="4267200" y="16068675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6" name="Flecha abajo 35"/>
          <p:cNvSpPr/>
          <p:nvPr/>
        </p:nvSpPr>
        <p:spPr>
          <a:xfrm>
            <a:off x="4267200" y="16878300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7" name="Flecha abajo 36"/>
          <p:cNvSpPr/>
          <p:nvPr/>
        </p:nvSpPr>
        <p:spPr>
          <a:xfrm>
            <a:off x="4267200" y="17040225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8" name="Flecha abajo 37"/>
          <p:cNvSpPr/>
          <p:nvPr/>
        </p:nvSpPr>
        <p:spPr>
          <a:xfrm>
            <a:off x="4267200" y="17202150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9" name="Flecha abajo 38"/>
          <p:cNvSpPr/>
          <p:nvPr/>
        </p:nvSpPr>
        <p:spPr>
          <a:xfrm>
            <a:off x="4267200" y="17364075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40" name="Flecha derecha 39"/>
          <p:cNvSpPr/>
          <p:nvPr/>
        </p:nvSpPr>
        <p:spPr>
          <a:xfrm>
            <a:off x="4267200" y="16554450"/>
            <a:ext cx="304800" cy="23812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41" name="Flecha derecha 40"/>
          <p:cNvSpPr/>
          <p:nvPr/>
        </p:nvSpPr>
        <p:spPr>
          <a:xfrm>
            <a:off x="4267200" y="17526000"/>
            <a:ext cx="304800" cy="23812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24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7248582"/>
              </p:ext>
            </p:extLst>
          </p:nvPr>
        </p:nvGraphicFramePr>
        <p:xfrm>
          <a:off x="467544" y="1412776"/>
          <a:ext cx="8280920" cy="4818168"/>
        </p:xfrm>
        <a:graphic>
          <a:graphicData uri="http://schemas.openxmlformats.org/drawingml/2006/table">
            <a:tbl>
              <a:tblPr>
                <a:tableStyleId>{1FECB4D8-DB02-4DC6-A0A2-4F2EBAE1DC90}</a:tableStyleId>
              </a:tblPr>
              <a:tblGrid>
                <a:gridCol w="1511480"/>
                <a:gridCol w="940281"/>
                <a:gridCol w="913918"/>
                <a:gridCol w="1007655"/>
                <a:gridCol w="738164"/>
                <a:gridCol w="1010583"/>
                <a:gridCol w="1077955"/>
                <a:gridCol w="1080884"/>
              </a:tblGrid>
              <a:tr h="1672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effectLst/>
                        </a:rPr>
                        <a:t>REGION</a:t>
                      </a:r>
                      <a:endParaRPr lang="es-CL" sz="105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>
                          <a:effectLst/>
                        </a:rPr>
                        <a:t>2018</a:t>
                      </a:r>
                      <a:endParaRPr lang="es-CL" sz="105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>
                          <a:effectLst/>
                        </a:rPr>
                        <a:t>Estado</a:t>
                      </a:r>
                      <a:endParaRPr lang="es-CL" sz="105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>
                          <a:effectLst/>
                        </a:rPr>
                        <a:t>2017</a:t>
                      </a:r>
                      <a:endParaRPr lang="es-CL" sz="105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34596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effectLst/>
                        </a:rPr>
                        <a:t>Marco Presupuestario</a:t>
                      </a:r>
                      <a:endParaRPr lang="es-CL" sz="105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effectLst/>
                        </a:rPr>
                        <a:t>Gasto Devengado </a:t>
                      </a:r>
                      <a:endParaRPr lang="es-CL" sz="105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effectLst/>
                        </a:rPr>
                        <a:t>% </a:t>
                      </a:r>
                      <a:endParaRPr lang="es-CL" sz="105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effectLst/>
                        </a:rPr>
                        <a:t>Marco Presupuestario</a:t>
                      </a:r>
                      <a:endParaRPr lang="es-CL" sz="105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effectLst/>
                        </a:rPr>
                        <a:t>Gasto Devengado </a:t>
                      </a:r>
                      <a:endParaRPr lang="es-CL" sz="105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effectLst/>
                        </a:rPr>
                        <a:t>% </a:t>
                      </a:r>
                      <a:endParaRPr lang="es-CL" sz="105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39793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TARAPACA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47.290.807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47.267.785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100,0%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Iguala</a:t>
                      </a:r>
                      <a:endParaRPr lang="es-CL" sz="10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37.898.831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37.892.452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100,0%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9793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ANTOFAGASTA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61.286.546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61.286.523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100,0%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Iguala</a:t>
                      </a:r>
                      <a:endParaRPr lang="es-CL" sz="10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79.656.752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79.637.203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100,0%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9793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ATACAMA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52.195.487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45.618.056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87,4%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Baja</a:t>
                      </a:r>
                      <a:endParaRPr lang="es-CL" sz="1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59.195.082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58.125.499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98,2%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9793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COQUIMBO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52.121.238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52.118.550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100,0%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Sube</a:t>
                      </a:r>
                      <a:endParaRPr lang="es-CL" sz="10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62.485.760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62.379.226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99,8%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9793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VALPARAISO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60.921.187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60.902.044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100,0%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Sube</a:t>
                      </a:r>
                      <a:endParaRPr lang="es-CL" sz="10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66.281.873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66.189.707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99,9%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9793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O'HIGGINS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63.688.776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63.546.058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99,8%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Sube</a:t>
                      </a:r>
                      <a:endParaRPr lang="es-CL" sz="10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61.204.327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61.010.129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99,7%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9793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MAULE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72.841.433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72.829.712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100,0%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Sube</a:t>
                      </a:r>
                      <a:endParaRPr lang="es-CL" sz="10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69.659.029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69.453.354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99,7%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9793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BIO - BIO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108.103.699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107.942.529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99,9%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Sube</a:t>
                      </a:r>
                      <a:endParaRPr lang="es-CL" sz="10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114.423.281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113.882.488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 dirty="0">
                          <a:effectLst/>
                        </a:rPr>
                        <a:t>99,5%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9793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ARAUCANIA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88.924.022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88.146.804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99,1%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Sube</a:t>
                      </a:r>
                      <a:endParaRPr lang="es-CL" sz="10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104.041.014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102.241.763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98,3%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9793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LOS LAGOS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83.655.910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83.619.163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100,0%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Sube</a:t>
                      </a:r>
                      <a:endParaRPr lang="es-CL" sz="10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86.226.379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84.566.454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98,1%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9793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AYSEN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58.174.042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54.985.659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94,5%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56.170.598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55.087.619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98,1%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9793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MAGALLANES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71.440.445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71.435.336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100,0%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61.474.628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61.427.622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99,9%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9793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METROPOLITANA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95.962.294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95.728.738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99,8%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95.082.635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95.045.520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100,0%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9793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LOS RIOS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49.022.509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49.016.829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 dirty="0">
                          <a:effectLst/>
                        </a:rPr>
                        <a:t>100,0%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Iguala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44.605.093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44.584.397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100,0%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9793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ARICA - PARINACOTA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27.811.187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26.723.011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96,1%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33.046.305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32.987.425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 dirty="0">
                          <a:effectLst/>
                        </a:rPr>
                        <a:t>99,8%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97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TOTAL</a:t>
                      </a:r>
                      <a:endParaRPr lang="es-CL" sz="9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         993.439.582 </a:t>
                      </a:r>
                      <a:endParaRPr lang="es-CL" sz="9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        981.166.797 </a:t>
                      </a:r>
                      <a:endParaRPr lang="es-CL" sz="9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98,8%</a:t>
                      </a:r>
                      <a:endParaRPr lang="es-CL" sz="9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        1.031.451.587 </a:t>
                      </a:r>
                      <a:endParaRPr lang="es-CL" sz="9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      1.024.510.858 </a:t>
                      </a:r>
                      <a:endParaRPr lang="es-CL" sz="9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99,3%</a:t>
                      </a:r>
                      <a:endParaRPr lang="es-CL" sz="9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39793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FONDEMA  - MAGALLANES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6.459.080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4.977.476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 dirty="0">
                          <a:effectLst/>
                        </a:rPr>
                        <a:t>77,1%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8.457.506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6.057.253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 dirty="0">
                          <a:effectLst/>
                        </a:rPr>
                        <a:t>71,6%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9793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9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TOTAL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9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999.898.662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9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986.144.273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9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98,6%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9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1.039.909.093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9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1.030.568.111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9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99,1%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665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 bwMode="auto">
          <a:xfrm>
            <a:off x="80613" y="122599"/>
            <a:ext cx="820043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6CB7"/>
                </a:solidFill>
                <a:latin typeface="Verdana"/>
                <a:ea typeface="ヒラギノ角ゴ Pro W3" charset="-128"/>
                <a:cs typeface="ヒラギノ角ゴ Pro W3" charset="0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ヒラギノ角ゴ Pro W3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ヒラギノ角ゴ Pro W3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ヒラギノ角ゴ Pro W3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ヒラギノ角ゴ Pro W3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9pPr>
          </a:lstStyle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Ejecución Presupuestaria Comparativo   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Noviembre/Diciembre 2018 - </a:t>
            </a:r>
            <a:r>
              <a:rPr lang="es-ES_tradnl" altLang="es-CL" sz="1400" b="1" dirty="0" smtClean="0">
                <a:latin typeface="Verdana" panose="020B0604030504040204" pitchFamily="34" charset="0"/>
                <a:ea typeface="ヒラギノ角ゴ Pro W3" pitchFamily="-84" charset="-128"/>
              </a:rPr>
              <a:t>Montos en Miles de $</a:t>
            </a:r>
            <a:endParaRPr lang="es-CL" altLang="es-CL" sz="1800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6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1"/>
          </p:nvPr>
        </p:nvSpPr>
        <p:spPr>
          <a:xfrm>
            <a:off x="6372200" y="6451600"/>
            <a:ext cx="2133600" cy="193675"/>
          </a:xfrm>
        </p:spPr>
        <p:txBody>
          <a:bodyPr/>
          <a:lstStyle/>
          <a:p>
            <a:fld id="{A41DD7BA-F7A8-42A1-A0D9-C835D76E1134}" type="slidenum">
              <a:rPr lang="en-US" altLang="es-CL" smtClean="0"/>
              <a:pPr/>
              <a:t>7</a:t>
            </a:fld>
            <a:endParaRPr lang="en-US" altLang="es-CL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3419953"/>
              </p:ext>
            </p:extLst>
          </p:nvPr>
        </p:nvGraphicFramePr>
        <p:xfrm>
          <a:off x="409058" y="1269313"/>
          <a:ext cx="8352928" cy="4680525"/>
        </p:xfrm>
        <a:graphic>
          <a:graphicData uri="http://schemas.openxmlformats.org/drawingml/2006/table">
            <a:tbl>
              <a:tblPr>
                <a:tableStyleId>{1FECB4D8-DB02-4DC6-A0A2-4F2EBAE1DC90}</a:tableStyleId>
              </a:tblPr>
              <a:tblGrid>
                <a:gridCol w="1601834"/>
                <a:gridCol w="1105691"/>
                <a:gridCol w="1134042"/>
                <a:gridCol w="1180112"/>
                <a:gridCol w="1219096"/>
                <a:gridCol w="1020638"/>
                <a:gridCol w="1091515"/>
              </a:tblGrid>
              <a:tr h="745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REGION</a:t>
                      </a:r>
                      <a:endParaRPr lang="es-CL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GASTO DEVENGADO NOVIEMBRE 2018</a:t>
                      </a:r>
                      <a:endParaRPr lang="es-CL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% EJECUCION </a:t>
                      </a:r>
                      <a:r>
                        <a:rPr lang="es-CL" sz="1100" b="1" u="none" strike="noStrike" dirty="0" smtClean="0">
                          <a:effectLst/>
                        </a:rPr>
                        <a:t>NOVIEMBRE </a:t>
                      </a:r>
                      <a:r>
                        <a:rPr lang="es-CL" sz="1100" b="1" u="none" strike="noStrike" dirty="0">
                          <a:effectLst/>
                        </a:rPr>
                        <a:t>2018</a:t>
                      </a:r>
                      <a:endParaRPr lang="es-CL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GASTO DEVENGADO DICIEMBRE 2018</a:t>
                      </a:r>
                      <a:endParaRPr lang="es-CL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% EJECUCION DICIEMBRE 2018</a:t>
                      </a:r>
                      <a:endParaRPr lang="es-CL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Variación Mensual (M$)</a:t>
                      </a:r>
                      <a:endParaRPr lang="es-CL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% Variación Mensual</a:t>
                      </a:r>
                      <a:endParaRPr lang="es-CL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18596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TARAPACA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36.751.783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78,9%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47.267.785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100,0%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10.516.002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21,1%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8596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ANTOFAGASTA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53.104.232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86,7%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61.286.523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100,0%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8.182.291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13,3%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8596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ATACAMA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31.885.821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54,5%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45.618.056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87,4%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13.732.235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32,9%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8596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COQUIMBO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42.673.100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75,6%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52.118.550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100,0%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9.445.450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24,4%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8596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VALPARAISO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53.477.291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83,8%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60.902.044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100,0%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7.424.753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16,1%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8596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O'HIGGINS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48.729.392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75,8%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63.546.058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99,8%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14.816.666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24,0%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8596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MAULE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61.314.205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84,2%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72.829.712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100,0%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11.515.507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15,8%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8596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BIO - BIO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87.696.456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81,3%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107.942.529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99,9%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20.246.073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18,6%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8596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ARAUCANIA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65.110.853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70,4%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88.146.804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99,1%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23.035.951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28,7%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8596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LOS LAGOS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67.889.104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83,0%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83.619.163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100,0%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15.730.059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16,9%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8596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AYSEN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40.553.956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75,0%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54.985.659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94,5%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14.431.703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19,5%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8596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MAGALLANES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61.871.891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86,6%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71.435.336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100,0%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9.563.445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13,4%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8596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METROPOLITANA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83.409.454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81,0%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95.728.738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99,8%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12.319.284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18,8%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8596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LOS RIOS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35.752.369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78,0%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49.016.829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100,0%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 dirty="0">
                          <a:effectLst/>
                        </a:rPr>
                        <a:t>13.264.460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 dirty="0">
                          <a:effectLst/>
                        </a:rPr>
                        <a:t>21,9%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8596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ARICA - PARINACOTA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 dirty="0">
                          <a:effectLst/>
                        </a:rPr>
                        <a:t>21.522.597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 dirty="0">
                          <a:effectLst/>
                        </a:rPr>
                        <a:t>54,3%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 dirty="0">
                          <a:effectLst/>
                        </a:rPr>
                        <a:t>26.723.011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 dirty="0">
                          <a:effectLst/>
                        </a:rPr>
                        <a:t>96,1%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 dirty="0">
                          <a:effectLst/>
                        </a:rPr>
                        <a:t>5.200.414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 dirty="0">
                          <a:effectLst/>
                        </a:rPr>
                        <a:t>41,8%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8596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SUBTOTAL</a:t>
                      </a:r>
                      <a:endParaRPr lang="es-CL" sz="12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791.742.504</a:t>
                      </a:r>
                      <a:endParaRPr lang="es-CL" sz="12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77,6%</a:t>
                      </a:r>
                      <a:endParaRPr lang="es-CL" sz="12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981.166.797</a:t>
                      </a:r>
                      <a:endParaRPr lang="es-CL" sz="12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98,8%</a:t>
                      </a:r>
                      <a:endParaRPr lang="es-CL" sz="12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189.424.293</a:t>
                      </a:r>
                      <a:endParaRPr lang="es-CL" sz="12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21,1%</a:t>
                      </a:r>
                      <a:endParaRPr lang="es-CL" sz="12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8596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FONDEMA  - MAGALLANES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 dirty="0">
                          <a:effectLst/>
                        </a:rPr>
                        <a:t>4.213.689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 dirty="0">
                          <a:effectLst/>
                        </a:rPr>
                        <a:t>65,2%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 dirty="0">
                          <a:effectLst/>
                        </a:rPr>
                        <a:t>4.977.476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 dirty="0">
                          <a:effectLst/>
                        </a:rPr>
                        <a:t>77,1%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 dirty="0">
                          <a:effectLst/>
                        </a:rPr>
                        <a:t>763.787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 dirty="0">
                          <a:effectLst/>
                        </a:rPr>
                        <a:t>11,8%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8596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2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2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795.956.193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2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77,6%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2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986.144.273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2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98,6%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2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190.188.080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2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21,1%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463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10"/>
          <p:cNvSpPr txBox="1">
            <a:spLocks noGrp="1"/>
          </p:cNvSpPr>
          <p:nvPr/>
        </p:nvSpPr>
        <p:spPr bwMode="auto">
          <a:xfrm>
            <a:off x="165100" y="6451600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11" name="Título 1"/>
          <p:cNvSpPr txBox="1">
            <a:spLocks/>
          </p:cNvSpPr>
          <p:nvPr/>
        </p:nvSpPr>
        <p:spPr bwMode="auto">
          <a:xfrm>
            <a:off x="37509" y="188640"/>
            <a:ext cx="820043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6CB7"/>
                </a:solidFill>
                <a:latin typeface="Verdana"/>
                <a:ea typeface="ヒラギノ角ゴ Pro W3" charset="-128"/>
                <a:cs typeface="ヒラギノ角ゴ Pro W3" charset="0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ヒラギノ角ゴ Pro W3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ヒラギノ角ゴ Pro W3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ヒラギノ角ゴ Pro W3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ヒラギノ角ゴ Pro W3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9pPr>
          </a:lstStyle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Ejecución Presupuestaria Comparativo   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Noviembre/Diciembre 2018 </a:t>
            </a:r>
            <a:r>
              <a:rPr lang="es-ES_tradnl" altLang="es-CL" sz="1400" b="1" dirty="0" smtClean="0">
                <a:latin typeface="Verdana" panose="020B0604030504040204" pitchFamily="34" charset="0"/>
                <a:ea typeface="ヒラギノ角ゴ Pro W3" pitchFamily="-84" charset="-128"/>
              </a:rPr>
              <a:t>Montos en Miles de $</a:t>
            </a:r>
            <a:endParaRPr lang="es-CL" altLang="es-CL" sz="1800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12" name="Marcador de número de diapositiva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DD7BA-F7A8-42A1-A0D9-C835D76E1134}" type="slidenum">
              <a:rPr lang="en-US" altLang="es-CL" smtClean="0"/>
              <a:pPr/>
              <a:t>8</a:t>
            </a:fld>
            <a:endParaRPr lang="en-US" altLang="es-CL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7" y="1370833"/>
            <a:ext cx="8496945" cy="48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36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Título"/>
          <p:cNvSpPr>
            <a:spLocks noGrp="1"/>
          </p:cNvSpPr>
          <p:nvPr>
            <p:ph type="title"/>
          </p:nvPr>
        </p:nvSpPr>
        <p:spPr>
          <a:xfrm>
            <a:off x="323850" y="260350"/>
            <a:ext cx="8164513" cy="1035050"/>
          </a:xfrm>
        </p:spPr>
        <p:txBody>
          <a:bodyPr/>
          <a:lstStyle/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/>
            </a:r>
            <a:b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Comparación Gasto Promedio respecto Diciembre 2018</a:t>
            </a:r>
            <a:b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600" b="1" dirty="0" smtClean="0">
                <a:solidFill>
                  <a:schemeClr val="accent1"/>
                </a:solidFill>
                <a:latin typeface="Verdana" panose="020B0604030504040204" pitchFamily="34" charset="0"/>
                <a:ea typeface="ヒラギノ角ゴ Pro W3" pitchFamily="-84" charset="-128"/>
              </a:rPr>
              <a:t> </a:t>
            </a:r>
            <a:r>
              <a:rPr lang="es-ES" altLang="es-CL" sz="1400" b="1" dirty="0" smtClean="0">
                <a:solidFill>
                  <a:schemeClr val="accent1"/>
                </a:solidFill>
                <a:latin typeface="Verdana" panose="020B0604030504040204" pitchFamily="34" charset="0"/>
                <a:ea typeface="ヒラギノ角ゴ Pro W3" pitchFamily="-84" charset="-128"/>
              </a:rPr>
              <a:t>(montos en M$ de 2018)</a:t>
            </a:r>
            <a:endParaRPr lang="es-CL" altLang="es-CL" sz="1400" dirty="0" smtClean="0">
              <a:solidFill>
                <a:schemeClr val="accent1"/>
              </a:solidFill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20484" name="Slide Number Placeholder 9"/>
          <p:cNvSpPr>
            <a:spLocks noGrp="1"/>
          </p:cNvSpPr>
          <p:nvPr>
            <p:ph type="sldNum" sz="quarter" idx="11"/>
          </p:nvPr>
        </p:nvSpPr>
        <p:spPr bwMode="auto">
          <a:xfrm>
            <a:off x="6183313" y="6373813"/>
            <a:ext cx="2133600" cy="19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46DD0AA-B0FF-4BA1-BDDE-01971C810BD7}" type="slidenum">
              <a:rPr lang="en-US" altLang="es-CL" sz="1000" smtClean="0">
                <a:solidFill>
                  <a:srgbClr val="898989"/>
                </a:solidFill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s-CL" sz="1000" smtClean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7" name="Footer Placeholder 10"/>
          <p:cNvSpPr txBox="1">
            <a:spLocks noGrp="1"/>
          </p:cNvSpPr>
          <p:nvPr/>
        </p:nvSpPr>
        <p:spPr bwMode="auto">
          <a:xfrm>
            <a:off x="165100" y="6304993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526617"/>
              </p:ext>
            </p:extLst>
          </p:nvPr>
        </p:nvGraphicFramePr>
        <p:xfrm>
          <a:off x="533400" y="1484787"/>
          <a:ext cx="8143056" cy="4464492"/>
        </p:xfrm>
        <a:graphic>
          <a:graphicData uri="http://schemas.openxmlformats.org/drawingml/2006/table">
            <a:tbl>
              <a:tblPr>
                <a:tableStyleId>{1FECB4D8-DB02-4DC6-A0A2-4F2EBAE1DC90}</a:tableStyleId>
              </a:tblPr>
              <a:tblGrid>
                <a:gridCol w="1445097"/>
                <a:gridCol w="844039"/>
                <a:gridCol w="856827"/>
                <a:gridCol w="805674"/>
                <a:gridCol w="834447"/>
                <a:gridCol w="834447"/>
                <a:gridCol w="933558"/>
                <a:gridCol w="831250"/>
                <a:gridCol w="757717"/>
              </a:tblGrid>
              <a:tr h="4214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Gasto a 31 de Diciembre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>
                          <a:effectLst/>
                        </a:rPr>
                        <a:t>Promedio 2006 - 2010</a:t>
                      </a:r>
                      <a:endParaRPr lang="es-CL" sz="11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>
                          <a:effectLst/>
                        </a:rPr>
                        <a:t>Promedio 2010 - 2014</a:t>
                      </a:r>
                      <a:endParaRPr lang="es-CL" sz="11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>
                          <a:effectLst/>
                        </a:rPr>
                        <a:t>Promedio 2014 - 2018</a:t>
                      </a:r>
                      <a:endParaRPr lang="es-CL" sz="11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>
                          <a:effectLst/>
                        </a:rPr>
                        <a:t>Gasto Devengado 2018</a:t>
                      </a:r>
                      <a:endParaRPr lang="es-CL" sz="11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34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Región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Gasto Acumulado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%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Gasto Acumulado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%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Gasto Acumulado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%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Gasto Acumulado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%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23883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TARAPACA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22.084.447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97,5%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36.281.676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98,1%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40.960.665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100,0%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47.267.785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100,0%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3883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ANTOFAGASTA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47.910.973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99,5%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67.322.903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99,0%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71.687.386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100,0%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61.286.523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100,0%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3883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ATACAMA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29.550.999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100,1%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41.441.347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98,2%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49.419.955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96,1%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45.618.056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87,4%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3883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COQUIMBO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44.804.381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100,0%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56.681.893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99,0%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61.899.165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 dirty="0">
                          <a:effectLst/>
                        </a:rPr>
                        <a:t>99,9%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52.118.550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100,0%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3883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VALPARAISO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41.841.947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100,0%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64.356.371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100,0%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70.372.976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99,9%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60.902.044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100,0%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3883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O'HIGGINS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36.687.493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99,6%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55.483.212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100,0%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61.305.436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99,6%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63.546.058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99,8%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3883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MAULE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42.731.984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97,2%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61.029.980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99,9%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68.747.750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99,9%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72.829.712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100,0%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3883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BIO - BIO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68.595.318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99,7%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102.272.517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99,9%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112.715.492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99,8%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107.942.529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99,9%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3883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ARAUCANIA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46.084.944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97,8%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76.684.501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99,0%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95.233.012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98,6%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88.146.804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99,1%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3883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LOS LAGOS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67.483.247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99,1%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77.043.390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98,0%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86.515.395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98,8%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83.619.163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100,0%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3883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AYSEN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23.582.116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98,7%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36.488.834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98,4%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50.674.495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96,3%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54.985.659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94,5%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3883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MAGALLANES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24.568.474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99,1%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36.960.483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99,7%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54.170.972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100,0%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71.435.336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100,0%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3883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METROPOLITANA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85.184.833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99,1%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107.706.860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99,3%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108.447.044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99,9%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95.728.738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99,8%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3883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LOS RIOS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28.748.363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97,8%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42.207.206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99,3%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48.055.317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100,0%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49.016.829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100,0%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7053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ARICA - PARINACOTA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 dirty="0">
                          <a:effectLst/>
                        </a:rPr>
                        <a:t>19.585.682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 dirty="0">
                          <a:effectLst/>
                        </a:rPr>
                        <a:t>99,1%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 dirty="0">
                          <a:effectLst/>
                        </a:rPr>
                        <a:t>27.427.963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 dirty="0">
                          <a:effectLst/>
                        </a:rPr>
                        <a:t>99,7%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 dirty="0">
                          <a:effectLst/>
                        </a:rPr>
                        <a:t>28.392.431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 dirty="0">
                          <a:effectLst/>
                        </a:rPr>
                        <a:t>99,1%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 dirty="0">
                          <a:effectLst/>
                        </a:rPr>
                        <a:t>26.723.011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 dirty="0">
                          <a:effectLst/>
                        </a:rPr>
                        <a:t>96,1%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7053"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TOTAL</a:t>
                      </a:r>
                      <a:endParaRPr lang="es-CL" sz="11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610.803.557</a:t>
                      </a:r>
                      <a:endParaRPr lang="es-CL" sz="11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98,9%</a:t>
                      </a:r>
                      <a:endParaRPr lang="es-CL" sz="11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889.389.137</a:t>
                      </a:r>
                      <a:endParaRPr lang="es-CL" sz="11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99,0%</a:t>
                      </a:r>
                      <a:endParaRPr lang="es-CL" sz="11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1.008.597.492</a:t>
                      </a:r>
                      <a:endParaRPr lang="es-CL" sz="11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99,3%</a:t>
                      </a:r>
                      <a:endParaRPr lang="es-CL" sz="11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981.166.797</a:t>
                      </a:r>
                      <a:endParaRPr lang="es-CL" sz="11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98,8%</a:t>
                      </a:r>
                      <a:endParaRPr lang="es-CL" sz="11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007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5745</TotalTime>
  <Words>2309</Words>
  <Application>Microsoft Office PowerPoint</Application>
  <PresentationFormat>Presentación en pantalla (4:3)</PresentationFormat>
  <Paragraphs>1182</Paragraphs>
  <Slides>15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15</vt:i4>
      </vt:variant>
    </vt:vector>
  </HeadingPairs>
  <TitlesOfParts>
    <vt:vector size="25" baseType="lpstr">
      <vt:lpstr>MS PGothic</vt:lpstr>
      <vt:lpstr>MS PGothic</vt:lpstr>
      <vt:lpstr>Arial</vt:lpstr>
      <vt:lpstr>Calibri</vt:lpstr>
      <vt:lpstr>Century Gothic</vt:lpstr>
      <vt:lpstr>Verdana</vt:lpstr>
      <vt:lpstr>Verdana Bold</vt:lpstr>
      <vt:lpstr>ヒラギノ角ゴ Pro W3</vt:lpstr>
      <vt:lpstr>1_Office Theme</vt:lpstr>
      <vt:lpstr>Diseño personalizado</vt:lpstr>
      <vt:lpstr>Presentación de PowerPoint</vt:lpstr>
      <vt:lpstr>Presentación de PowerPoint</vt:lpstr>
      <vt:lpstr>Programa de Inversión Gobiernos Regionales Gasto Devengado al 31 de Diciembre 2018 – Montos Miles $</vt:lpstr>
      <vt:lpstr>Programa de Inversión Gobiernos Regionales Ejecución Presupuestaria al 31 de Diciembre de 2018</vt:lpstr>
      <vt:lpstr>Programa de Inversión Gobiernos Regionales Ejecución Presupuestaria Período 2006 - 2018 Mes de Diciembre</vt:lpstr>
      <vt:lpstr>Programa de Inversión Gobiernos Regionales Ejecución Presupuestaria Comparativo Diciembre 2017 – 2018 - Montos en Miles de $ de cada año</vt:lpstr>
      <vt:lpstr>Presentación de PowerPoint</vt:lpstr>
      <vt:lpstr>Presentación de PowerPoint</vt:lpstr>
      <vt:lpstr>Programa de Inversión Gobiernos Regionales Comparación Gasto Promedio respecto Diciembre 2018  (montos en M$ de 2018)</vt:lpstr>
      <vt:lpstr>Programa de Inversión Gobiernos Regionales Ejecución Presupuestaria por Tipo de Gasto Diciembre  2018 Montos en Miles de $</vt:lpstr>
      <vt:lpstr>Programa de Inversión Gobiernos Regionales Ejecución Presupuestaria por Tipo de Gasto Diciembre 2018 Montos en Miles de $</vt:lpstr>
      <vt:lpstr>Presentación de PowerPoint</vt:lpstr>
      <vt:lpstr>Presentación de PowerPoint</vt:lpstr>
      <vt:lpstr>Presentación de PowerPoint</vt:lpstr>
      <vt:lpstr>Presentación de PowerPoint</vt:lpstr>
    </vt:vector>
  </TitlesOfParts>
  <Company>Gabriel Badagnani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Executive Director</dc:creator>
  <cp:lastModifiedBy>Juan Humberto Miranda Vergara</cp:lastModifiedBy>
  <cp:revision>175</cp:revision>
  <cp:lastPrinted>2018-08-14T21:01:58Z</cp:lastPrinted>
  <dcterms:created xsi:type="dcterms:W3CDTF">2010-11-27T19:44:20Z</dcterms:created>
  <dcterms:modified xsi:type="dcterms:W3CDTF">2019-01-27T14:04:32Z</dcterms:modified>
</cp:coreProperties>
</file>