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  <p:sldMasterId id="2147483852" r:id="rId2"/>
  </p:sldMasterIdLst>
  <p:notesMasterIdLst>
    <p:notesMasterId r:id="rId9"/>
  </p:notesMasterIdLst>
  <p:handoutMasterIdLst>
    <p:handoutMasterId r:id="rId10"/>
  </p:handoutMasterIdLst>
  <p:sldIdLst>
    <p:sldId id="275" r:id="rId3"/>
    <p:sldId id="304" r:id="rId4"/>
    <p:sldId id="349" r:id="rId5"/>
    <p:sldId id="350" r:id="rId6"/>
    <p:sldId id="351" r:id="rId7"/>
    <p:sldId id="352" r:id="rId8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0202"/>
    <a:srgbClr val="005FA1"/>
    <a:srgbClr val="E17068"/>
    <a:srgbClr val="EF4143"/>
    <a:srgbClr val="404040"/>
    <a:srgbClr val="808080"/>
    <a:srgbClr val="CCCCCC"/>
    <a:srgbClr val="FE4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2" autoAdjust="0"/>
    <p:restoredTop sz="94420" autoAdjust="0"/>
  </p:normalViewPr>
  <p:slideViewPr>
    <p:cSldViewPr snapToObjects="1">
      <p:cViewPr varScale="1">
        <p:scale>
          <a:sx n="116" d="100"/>
          <a:sy n="116" d="100"/>
        </p:scale>
        <p:origin x="1386" y="108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9\CONTROL%20DEL%20GASTO\GASTO%20MENSUAL\CONTROL%20GASTO%20ENERO%2020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9\CONTROL%20DEL%20GASTO\GASTO%20MENSUAL\CONTROL%20GASTO%20ENERO%20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185754136015028E-2"/>
          <c:y val="0.10831132568777066"/>
          <c:w val="0.92653910892978031"/>
          <c:h val="0.6876766322971718"/>
        </c:manualLayout>
      </c:layout>
      <c:barChart>
        <c:barDir val="col"/>
        <c:grouping val="clustered"/>
        <c:varyColors val="0"/>
        <c:ser>
          <c:idx val="0"/>
          <c:order val="1"/>
          <c:tx>
            <c:v>Ejecución Gores</c:v>
          </c:tx>
          <c:spPr>
            <a:gradFill rotWithShape="1">
              <a:gsLst>
                <a:gs pos="0">
                  <a:schemeClr val="accent1">
                    <a:lumMod val="75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10"/>
            <c:invertIfNegative val="0"/>
            <c:bubble3D val="0"/>
            <c:spPr>
              <a:gradFill>
                <a:gsLst>
                  <a:gs pos="0">
                    <a:schemeClr val="accent1">
                      <a:lumMod val="75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1.8383095256571513E-3"/>
                  <c:y val="-2.9419931975958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250039498020633E-3"/>
                  <c:y val="-2.0403485067325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391271951641398E-3"/>
                  <c:y val="-4.7477053533988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3001897952002041E-3"/>
                  <c:y val="-3.4269207473326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4262088580894272E-3"/>
                  <c:y val="-3.8684247309323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8814132643006094E-3"/>
                  <c:y val="-1.501291628487277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468292812737321E-2"/>
                      <c:h val="4.5246651860825091E-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8.2410828915053397E-4"/>
                  <c:y val="3.0174926359056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5397605033564483E-4"/>
                  <c:y val="-1.6282077166389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3033533586902253E-3"/>
                  <c:y val="2.74912381514436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6064971778223156E-3"/>
                  <c:y val="-2.1492698028131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8.5602306201432395E-6"/>
                  <c:y val="-3.2888847473947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1816840095078976E-3"/>
                  <c:y val="-4.22991504760129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1.1816840095078109E-3"/>
                  <c:y val="2.95102165483742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1332070513224905E-3"/>
                  <c:y val="-1.01321654319846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1.991277124997989E-3"/>
                  <c:y val="-1.3326499867989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'Carpeta Subsecretario'!$A$6:$A$21</c:f>
              <c:strCache>
                <c:ptCount val="16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  <c:pt idx="15">
                  <c:v>ÑUBLE</c:v>
                </c:pt>
              </c:strCache>
            </c:strRef>
          </c:cat>
          <c:val>
            <c:numRef>
              <c:f>'Carpeta Subsecretario'!$O$6:$O$21</c:f>
              <c:numCache>
                <c:formatCode>0.0%</c:formatCode>
                <c:ptCount val="16"/>
                <c:pt idx="0">
                  <c:v>4.4495729944454845E-2</c:v>
                </c:pt>
                <c:pt idx="1">
                  <c:v>7.0750957921427646E-2</c:v>
                </c:pt>
                <c:pt idx="2">
                  <c:v>3.584914948371247E-2</c:v>
                </c:pt>
                <c:pt idx="3">
                  <c:v>0.10978359499092592</c:v>
                </c:pt>
                <c:pt idx="4">
                  <c:v>0.11935615261393316</c:v>
                </c:pt>
                <c:pt idx="5">
                  <c:v>2.664131659543743E-2</c:v>
                </c:pt>
                <c:pt idx="6">
                  <c:v>5.5518147423418457E-2</c:v>
                </c:pt>
                <c:pt idx="7">
                  <c:v>7.1752970184116693E-2</c:v>
                </c:pt>
                <c:pt idx="8">
                  <c:v>3.3652509367111533E-2</c:v>
                </c:pt>
                <c:pt idx="9">
                  <c:v>1.7662657998036714E-2</c:v>
                </c:pt>
                <c:pt idx="10">
                  <c:v>1.1593801933332639E-2</c:v>
                </c:pt>
                <c:pt idx="11">
                  <c:v>7.7079450022822044E-2</c:v>
                </c:pt>
                <c:pt idx="12">
                  <c:v>3.3133635176272595E-2</c:v>
                </c:pt>
                <c:pt idx="13">
                  <c:v>2.8980131568273206E-2</c:v>
                </c:pt>
                <c:pt idx="14">
                  <c:v>2.5426237256404756E-2</c:v>
                </c:pt>
                <c:pt idx="15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48146880"/>
        <c:axId val="248143520"/>
      </c:barChart>
      <c:lineChart>
        <c:grouping val="standard"/>
        <c:varyColors val="0"/>
        <c:ser>
          <c:idx val="1"/>
          <c:order val="0"/>
          <c:tx>
            <c:v>Promedio Nacional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Subsecretario'!$Q$6:$Q$21</c:f>
              <c:numCache>
                <c:formatCode>0.0%</c:formatCode>
                <c:ptCount val="16"/>
                <c:pt idx="0">
                  <c:v>4.8540224590474426E-2</c:v>
                </c:pt>
                <c:pt idx="1">
                  <c:v>4.8540224590474426E-2</c:v>
                </c:pt>
                <c:pt idx="2">
                  <c:v>4.8540224590474426E-2</c:v>
                </c:pt>
                <c:pt idx="3">
                  <c:v>4.8540224590474426E-2</c:v>
                </c:pt>
                <c:pt idx="4">
                  <c:v>4.8540224590474426E-2</c:v>
                </c:pt>
                <c:pt idx="5">
                  <c:v>4.8540224590474426E-2</c:v>
                </c:pt>
                <c:pt idx="6">
                  <c:v>4.8540224590474426E-2</c:v>
                </c:pt>
                <c:pt idx="7">
                  <c:v>4.8540224590474426E-2</c:v>
                </c:pt>
                <c:pt idx="8">
                  <c:v>4.8540224590474426E-2</c:v>
                </c:pt>
                <c:pt idx="9">
                  <c:v>4.8540224590474426E-2</c:v>
                </c:pt>
                <c:pt idx="10">
                  <c:v>4.8540224590474426E-2</c:v>
                </c:pt>
                <c:pt idx="11">
                  <c:v>4.8540224590474426E-2</c:v>
                </c:pt>
                <c:pt idx="12">
                  <c:v>4.8540224590474426E-2</c:v>
                </c:pt>
                <c:pt idx="13">
                  <c:v>4.8540224590474426E-2</c:v>
                </c:pt>
                <c:pt idx="14">
                  <c:v>4.8540224590474426E-2</c:v>
                </c:pt>
                <c:pt idx="15">
                  <c:v>4.8540224590474426E-2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8146880"/>
        <c:axId val="248143520"/>
      </c:lineChart>
      <c:valAx>
        <c:axId val="248143520"/>
        <c:scaling>
          <c:orientation val="minMax"/>
          <c:max val="0.15000000000000002"/>
          <c:min val="0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b="1"/>
            </a:pPr>
            <a:endParaRPr lang="es-CL"/>
          </a:p>
        </c:txPr>
        <c:crossAx val="248146880"/>
        <c:crosses val="max"/>
        <c:crossBetween val="between"/>
      </c:valAx>
      <c:catAx>
        <c:axId val="248146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s-CL"/>
          </a:p>
        </c:txPr>
        <c:crossAx val="2481435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8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9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0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2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Lbls>
            <c:dLbl>
              <c:idx val="0"/>
              <c:layout>
                <c:manualLayout>
                  <c:x val="-4.6465380850818343E-3"/>
                  <c:y val="-3.30759461518923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910001874114872E-3"/>
                  <c:y val="-4.46037592075184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527054878775164E-4"/>
                  <c:y val="-5.12844805689611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811788013868251E-3"/>
                  <c:y val="-6.2826781932869255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264238354650338E-17"/>
                  <c:y val="-4.26230115323518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1395701408914605E-4"/>
                  <c:y val="-3.08613157226314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7687968194941149E-3"/>
                  <c:y val="-5.10261620523241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473179851315254E-2"/>
                      <c:h val="5.1564643129286256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1.4710994471920009E-3"/>
                  <c:y val="-4.73502667005334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4.0860423649202049E-5"/>
                  <c:y val="-3.86583693167387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6834742935152023E-3"/>
                  <c:y val="1.2498475996951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047313017298862E-2"/>
                      <c:h val="7.7371094742189464E-2"/>
                    </c:manualLayout>
                  </c15:layout>
                </c:ext>
              </c:extLst>
            </c:dLbl>
            <c:dLbl>
              <c:idx val="10"/>
              <c:layout>
                <c:manualLayout>
                  <c:x val="0"/>
                  <c:y val="-1.01691743212443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-3.5140716281432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1545737407073188E-3"/>
                  <c:y val="-5.16611633223266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-6.06289052578106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'Carpeta Subsecretario'!$B$5:$O$5</c:f>
              <c:numCache>
                <c:formatCode>General</c:formatCode>
                <c:ptCount val="14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</c:numCache>
            </c:numRef>
          </c:cat>
          <c:val>
            <c:numRef>
              <c:f>'Carpeta Subsecretario'!$B$22:$O$22</c:f>
              <c:numCache>
                <c:formatCode>0.0%</c:formatCode>
                <c:ptCount val="14"/>
                <c:pt idx="0">
                  <c:v>2.0935097037316271E-2</c:v>
                </c:pt>
                <c:pt idx="1">
                  <c:v>4.8914161364675551E-2</c:v>
                </c:pt>
                <c:pt idx="2">
                  <c:v>4.7859904344392259E-2</c:v>
                </c:pt>
                <c:pt idx="3">
                  <c:v>0.10871229804714028</c:v>
                </c:pt>
                <c:pt idx="4">
                  <c:v>8.0950501789633769E-2</c:v>
                </c:pt>
                <c:pt idx="5">
                  <c:v>5.9785680846037477E-2</c:v>
                </c:pt>
                <c:pt idx="6">
                  <c:v>4.7101300806032788E-2</c:v>
                </c:pt>
                <c:pt idx="7">
                  <c:v>4.9073618995851269E-2</c:v>
                </c:pt>
                <c:pt idx="8">
                  <c:v>3.0706338871096507E-2</c:v>
                </c:pt>
                <c:pt idx="9">
                  <c:v>7.0893377535670529E-2</c:v>
                </c:pt>
                <c:pt idx="10">
                  <c:v>6.3775134027619002E-2</c:v>
                </c:pt>
                <c:pt idx="11">
                  <c:v>7.5249386800213591E-2</c:v>
                </c:pt>
                <c:pt idx="12">
                  <c:v>3.0786981564085984E-2</c:v>
                </c:pt>
                <c:pt idx="13">
                  <c:v>4.8540224590474426E-2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axId val="252403456"/>
        <c:axId val="249069824"/>
      </c:barChart>
      <c:lineChart>
        <c:grouping val="standard"/>
        <c:varyColors val="0"/>
        <c:ser>
          <c:idx val="1"/>
          <c:order val="1"/>
          <c:marker>
            <c:symbol val="none"/>
          </c:marker>
          <c:cat>
            <c:numRef>
              <c:f>'Carpeta Subsecretario'!$B$5:$O$5</c:f>
              <c:numCache>
                <c:formatCode>General</c:formatCode>
                <c:ptCount val="14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</c:numCache>
            </c:numRef>
          </c:cat>
          <c:val>
            <c:numRef>
              <c:f>'Carpeta Subsecretario'!$B$23:$O$23</c:f>
              <c:numCache>
                <c:formatCode>0.0%</c:formatCode>
                <c:ptCount val="14"/>
                <c:pt idx="0">
                  <c:v>5.5948857615731415E-2</c:v>
                </c:pt>
                <c:pt idx="1">
                  <c:v>5.5948857615731415E-2</c:v>
                </c:pt>
                <c:pt idx="2">
                  <c:v>5.5948857615731415E-2</c:v>
                </c:pt>
                <c:pt idx="3">
                  <c:v>5.5948857615731415E-2</c:v>
                </c:pt>
                <c:pt idx="4">
                  <c:v>5.5948857615731415E-2</c:v>
                </c:pt>
                <c:pt idx="5">
                  <c:v>5.5948857615731415E-2</c:v>
                </c:pt>
                <c:pt idx="6">
                  <c:v>5.5948857615731415E-2</c:v>
                </c:pt>
                <c:pt idx="7">
                  <c:v>5.5948857615731415E-2</c:v>
                </c:pt>
                <c:pt idx="8">
                  <c:v>5.5948857615731415E-2</c:v>
                </c:pt>
                <c:pt idx="9">
                  <c:v>5.5948857615731415E-2</c:v>
                </c:pt>
                <c:pt idx="10">
                  <c:v>5.5948857615731415E-2</c:v>
                </c:pt>
                <c:pt idx="11">
                  <c:v>5.5948857615731415E-2</c:v>
                </c:pt>
                <c:pt idx="12">
                  <c:v>5.5948857615731415E-2</c:v>
                </c:pt>
                <c:pt idx="13">
                  <c:v>5.5948857615731415E-2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2403456"/>
        <c:axId val="249069824"/>
      </c:lineChart>
      <c:catAx>
        <c:axId val="25240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s-CL"/>
          </a:p>
        </c:txPr>
        <c:crossAx val="249069824"/>
        <c:crosses val="autoZero"/>
        <c:auto val="1"/>
        <c:lblAlgn val="ctr"/>
        <c:lblOffset val="100"/>
        <c:noMultiLvlLbl val="0"/>
      </c:catAx>
      <c:valAx>
        <c:axId val="249069824"/>
        <c:scaling>
          <c:orientation val="minMax"/>
          <c:max val="0.15000000000000002"/>
          <c:min val="0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s-CL"/>
          </a:p>
        </c:txPr>
        <c:crossAx val="252403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5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E5305A-F35E-4FC9-860F-AA70ED88E2F8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5366" name="Picture 5" descr="logoSUBDERE-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154" y="-12911"/>
            <a:ext cx="1025596" cy="929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777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D89A376-B353-4B53-998F-4292FC962BD0}" type="datetime1">
              <a:rPr lang="en-US" altLang="es-CL"/>
              <a:pPr/>
              <a:t>2/28/2019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9099599-95F4-4EB5-8925-1B9B12402EB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7912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48875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ea typeface="ヒラギノ角ゴ Pro W3"/>
              <a:cs typeface="ヒラギノ角ゴ Pro W3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fld id="{5B17E531-CCD2-4DE3-A09A-B245BD94EFD1}" type="slidenum">
              <a:rPr lang="en-US" altLang="es-CL" sz="1200">
                <a:latin typeface="Calibri" pitchFamily="34" charset="0"/>
              </a:rPr>
              <a:pPr/>
              <a:t>2</a:t>
            </a:fld>
            <a:endParaRPr lang="en-US" altLang="es-CL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93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BD2FEBA1-9D26-4ED2-ADF8-B000600CF472}" type="datetime1">
              <a:rPr lang="es-ES" altLang="es-CL" smtClean="0"/>
              <a:t>28/02/2019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7EE5E-5974-43EB-9308-1AA63EB3C23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8106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12770D-B3F6-472B-9612-2BB23FE0BF15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864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51AD55-E520-4EC4-B6E2-AAFFCD1B3B1D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19361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9ED4BA-BDA8-45E7-AF09-50352C226487}" type="datetime1">
              <a:rPr lang="es-ES" altLang="es-CL" smtClean="0"/>
              <a:t>28/02/2019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013A6-FD23-4CE2-90DB-FC1808D84CF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498912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A32CFB-78EA-475B-B944-BD46E20A286E}" type="datetime1">
              <a:rPr lang="es-ES" altLang="es-CL" smtClean="0"/>
              <a:t>28/02/2019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BCBFC-5A70-4C14-B0EF-F3602CB4104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828996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0C2CAA-722A-401D-8F74-33DF6279AA99}" type="datetime1">
              <a:rPr lang="es-ES" altLang="es-CL" smtClean="0"/>
              <a:t>28/02/2019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0A2BB-9417-4B88-BE03-D660EECC69EA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97920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A18E9E-B2E1-4C09-A634-1E87D46656E1}" type="datetime1">
              <a:rPr lang="es-ES" altLang="es-CL" smtClean="0"/>
              <a:t>28/02/2019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4274E-8E1C-4744-9FBA-E91BC5FE6AB4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217754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E7F9-F67F-4C10-A7DB-C0D170D8AF1A}" type="datetime1">
              <a:rPr lang="es-ES" altLang="es-CL" smtClean="0"/>
              <a:t>28/02/2019</a:t>
            </a:fld>
            <a:endParaRPr lang="es-ES" altLang="es-C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CCA0E-DCA3-4A12-B893-234C08BDC6E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15303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372AFD-47FC-4372-880C-1D69E0F59706}" type="datetime1">
              <a:rPr lang="es-ES" altLang="es-CL" smtClean="0"/>
              <a:t>28/02/2019</a:t>
            </a:fld>
            <a:endParaRPr lang="es-ES" altLang="es-C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789B8-8064-4E0B-965D-E7F3EE7D8608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096899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9A312E-0819-4EF0-B459-AC62189823BB}" type="datetime1">
              <a:rPr lang="es-ES" altLang="es-CL" smtClean="0"/>
              <a:t>28/02/2019</a:t>
            </a:fld>
            <a:endParaRPr lang="es-ES" altLang="es-C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4C4BB-10DD-48A5-BB46-FA5D5A72AEB5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875833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F3F21A-A730-4794-918D-095F6CA7938F}" type="datetime1">
              <a:rPr lang="es-ES" altLang="es-CL" smtClean="0"/>
              <a:t>28/02/2019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2DF1B-D47B-47AA-A01C-63B1D10AD98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754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1DD7BA-F7A8-42A1-A0D9-C835D76E1134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33386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BA052A-1B70-4653-8010-939040974018}" type="datetime1">
              <a:rPr lang="es-ES" altLang="es-CL" smtClean="0"/>
              <a:t>28/02/2019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AA58F-84CE-47CE-8B3C-B9A4FBD3FA3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789933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F28351-DD0C-4076-993B-4B535C31C582}" type="datetime1">
              <a:rPr lang="es-ES" altLang="es-CL" smtClean="0"/>
              <a:t>28/02/2019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F1106-74E3-4ACA-864D-63B010DD94C2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526605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A3767-EF34-40B7-87B1-014EC69CB7A7}" type="datetime1">
              <a:rPr lang="es-ES" altLang="es-CL" smtClean="0"/>
              <a:t>28/02/2019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6A33E-856C-46FE-B27C-D6791362B710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61306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C30AE6E1-12D4-4C97-AEB7-C2A70F48807F}" type="datetime1">
              <a:rPr lang="es-ES" altLang="es-CL" smtClean="0"/>
              <a:t>28/02/2019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FA743-DD95-47CD-B6C3-E1FEE8D8677C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1057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31797A7E-F5A1-4EEC-B0A6-B8DF2B985FFC}" type="datetime1">
              <a:rPr lang="es-ES" altLang="es-CL" smtClean="0"/>
              <a:t>28/02/2019</a:t>
            </a:fld>
            <a:endParaRPr lang="en-US" alt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A6666-8DD9-4311-89FD-DAACBC26596A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522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74106B5A-6090-4B28-895B-4AE19C684617}" type="datetime1">
              <a:rPr lang="es-ES" altLang="es-CL" smtClean="0"/>
              <a:t>28/02/2019</a:t>
            </a:fld>
            <a:endParaRPr lang="en-US" alt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F9C78-9464-412E-86B3-0406853743E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18825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360159-E7C9-4F8A-BA8F-FAC08D943EAF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8912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DFCFF8-C9A6-4591-B9FF-5291C0CD4156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4088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E96976-D0EB-4034-BE62-737EEAE3F6B3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0989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706322-3967-48D7-A221-FAEF9A24C4FB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0280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fld id="{1CEC7E8F-3A66-4121-A34A-D310EEE2B57C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030" name="Picture 1" descr="LOGOSUBDERE-05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ヒラギノ角ゴ Pro W3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Clic para editar título</a:t>
            </a:r>
            <a:endParaRPr lang="es-ES" altLang="es-CL" smtClean="0"/>
          </a:p>
        </p:txBody>
      </p:sp>
      <p:sp>
        <p:nvSpPr>
          <p:cNvPr id="2051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Haga clic para modificar el estilo de texto del patrón</a:t>
            </a:r>
          </a:p>
          <a:p>
            <a:pPr lvl="1"/>
            <a:r>
              <a:rPr lang="es-ES_tradnl" altLang="es-CL" smtClean="0"/>
              <a:t>Segundo nivel</a:t>
            </a:r>
          </a:p>
          <a:p>
            <a:pPr lvl="2"/>
            <a:r>
              <a:rPr lang="es-ES_tradnl" altLang="es-CL" smtClean="0"/>
              <a:t>Tercer nivel</a:t>
            </a:r>
          </a:p>
          <a:p>
            <a:pPr lvl="3"/>
            <a:r>
              <a:rPr lang="es-ES_tradnl" altLang="es-CL" smtClean="0"/>
              <a:t>Cuarto nivel</a:t>
            </a:r>
          </a:p>
          <a:p>
            <a:pPr lvl="4"/>
            <a:r>
              <a:rPr lang="es-ES_tradnl" altLang="es-CL" smtClean="0"/>
              <a:t>Quinto nivel</a:t>
            </a:r>
            <a:endParaRPr lang="es-ES" altLang="es-CL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47EB52-2C3C-44E9-9C84-C2CFE961604B}" type="datetime1">
              <a:rPr lang="es-ES" altLang="es-CL" smtClean="0"/>
              <a:t>28/02/2019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65732D1-067E-4A96-BC9C-CC7892BE7E85}" type="slidenum">
              <a:rPr lang="es-ES" altLang="es-CL"/>
              <a:pPr/>
              <a:t>‹Nº›</a:t>
            </a:fld>
            <a:endParaRPr lang="es-E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portadaPPTNUEVA-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0" r="5350"/>
          <a:stretch>
            <a:fillRect/>
          </a:stretch>
        </p:blipFill>
        <p:spPr bwMode="auto">
          <a:xfrm>
            <a:off x="0" y="-15875"/>
            <a:ext cx="9144000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C4BB-10DD-48A5-BB46-FA5D5A72AEB5}" type="slidenum">
              <a:rPr lang="es-ES" altLang="es-CL" smtClean="0"/>
              <a:pPr/>
              <a:t>1</a:t>
            </a:fld>
            <a:endParaRPr lang="es-ES" alt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LOGOSUBDERE-0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304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23528" y="3552811"/>
            <a:ext cx="8713788" cy="11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s-CL" altLang="es-CL" sz="24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Informe de Ejecución Presupuestaria</a:t>
            </a:r>
            <a: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/>
            </a:r>
            <a:b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</a:b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Programa de Inversión de los Gobiernos Regionales</a:t>
            </a:r>
          </a:p>
          <a:p>
            <a:pPr eaLnBrk="1" hangingPunct="1"/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Al 31 de </a:t>
            </a: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Enero de 2019</a:t>
            </a:r>
            <a:endParaRPr lang="es-ES_tradnl" altLang="es-CL" sz="2700" b="1" dirty="0" smtClean="0">
              <a:solidFill>
                <a:srgbClr val="005FA1"/>
              </a:solidFill>
              <a:latin typeface="Verdana" panose="020B0604030504040204" pitchFamily="34" charset="0"/>
              <a:ea typeface="ヒラギノ角ゴ Pro W3" pitchFamily="-84" charset="-128"/>
              <a:sym typeface="Verdana Bold" pitchFamily="-8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3A6-FD23-4CE2-90DB-FC1808D84CF1}" type="slidenum">
              <a:rPr lang="es-ES" altLang="es-CL" smtClean="0"/>
              <a:pPr/>
              <a:t>2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474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421438" y="65065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F2FC2E-8C73-42EB-BA7F-0D957FEA31AA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7" name="Title 7"/>
          <p:cNvSpPr>
            <a:spLocks noGrp="1"/>
          </p:cNvSpPr>
          <p:nvPr>
            <p:ph type="title"/>
          </p:nvPr>
        </p:nvSpPr>
        <p:spPr>
          <a:xfrm>
            <a:off x="251520" y="218336"/>
            <a:ext cx="7954840" cy="857250"/>
          </a:xfrm>
        </p:spPr>
        <p:txBody>
          <a:bodyPr/>
          <a:lstStyle/>
          <a:p>
            <a:pPr eaLnBrk="1" hangingPunct="1"/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Gasto Devengado al 31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de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Enero 2019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– Montos Miles </a:t>
            </a:r>
            <a:r>
              <a:rPr lang="es-ES_tradnl" altLang="es-CL" sz="1800" b="1" dirty="0">
                <a:latin typeface="Verdana" panose="020B0604030504040204" pitchFamily="34" charset="0"/>
                <a:ea typeface="ヒラギノ角ゴ Pro W3" pitchFamily="-84" charset="-128"/>
              </a:rPr>
              <a:t>$</a:t>
            </a:r>
            <a:endParaRPr lang="es-ES_tradnl" altLang="es-CL" sz="1800" b="1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638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9" name="Text Box 852"/>
          <p:cNvSpPr txBox="1">
            <a:spLocks noChangeArrowheads="1"/>
          </p:cNvSpPr>
          <p:nvPr/>
        </p:nvSpPr>
        <p:spPr bwMode="auto">
          <a:xfrm>
            <a:off x="683568" y="5661248"/>
            <a:ext cx="77819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No incorpora: Inversión Financiera (Subtítulo 32), Transferencias de Capital al Gobierno Central (Subtítulo 33 – 02), Deuda Flotante (Subtítulo 34) y Saldo Final de Caja (Subtítulo 35)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Fuente: DIPRES - SIGFE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68733"/>
              </p:ext>
            </p:extLst>
          </p:nvPr>
        </p:nvGraphicFramePr>
        <p:xfrm>
          <a:off x="580954" y="1196752"/>
          <a:ext cx="8015487" cy="4392485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556810"/>
                <a:gridCol w="1764878"/>
                <a:gridCol w="1810131"/>
                <a:gridCol w="1883668"/>
              </a:tblGrid>
              <a:tr h="597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REGION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MARCO DE EVALUACION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GASTO DEVENGADO ACUMULADO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% EJECUCION PRESUPUESTARIA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697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TARAPACA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42.126.267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1.874.439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4,4%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547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ANTOFAGASTA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73.516.729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5.201.379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547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ATACAMA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63.461.924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2.275.056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3,6%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547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COQUIMBO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61.140.082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6.712.178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11,0%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547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VALPARAISO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75.198.193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8.975.367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11,9%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547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O'HIGGINS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65.412.045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1.742.663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2,7%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547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MAULE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78.806.394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4.375.185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5,6%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547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BIO - BIO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71.631.418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5.139.767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7,2%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547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ARAUCANIA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116.453.188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3.918.942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3,4%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547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LAGOS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76.534.970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1.351.811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547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AYSEN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52.923.019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613.579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1,2%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547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48.501.358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3.738.458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7,7%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547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METROPOLITANA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120.565.793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3.994.783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3,3%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547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RIOS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44.327.404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1.284.614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97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ARICA - PARINACOTA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32.098.379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816.141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2,5%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47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ÑUBLE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48.875.176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0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0,0%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976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SUBTOTAL</a:t>
                      </a:r>
                      <a:endParaRPr lang="es-CL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 1.071.572.339 </a:t>
                      </a:r>
                      <a:endParaRPr lang="es-CL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        52.014.362 </a:t>
                      </a:r>
                      <a:endParaRPr lang="es-CL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4,9%</a:t>
                      </a:r>
                      <a:endParaRPr lang="es-CL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97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FONDEMA  - 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6.164.955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30.856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0,5%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976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1.077.737.294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52.045.218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4,8%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5894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174926" y="333375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al 31 de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Enero d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2019</a:t>
            </a:r>
            <a:endParaRPr lang="es-CL" altLang="es-CL" sz="20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741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3597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4</a:t>
            </a:r>
          </a:p>
        </p:txBody>
      </p:sp>
      <p:sp>
        <p:nvSpPr>
          <p:cNvPr id="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300193" y="1062846"/>
            <a:ext cx="25202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4,9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Enero 2019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801485"/>
              </p:ext>
            </p:extLst>
          </p:nvPr>
        </p:nvGraphicFramePr>
        <p:xfrm>
          <a:off x="539551" y="1988840"/>
          <a:ext cx="7894241" cy="4142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17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611188" y="293688"/>
            <a:ext cx="8164512" cy="10477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Período 2006 - </a:t>
            </a: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2019</a:t>
            </a: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Mes</a:t>
            </a: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_tradnl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de </a:t>
            </a:r>
            <a:r>
              <a:rPr lang="es-ES_tradnl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Enero</a:t>
            </a:r>
            <a:endParaRPr lang="es-CL" altLang="es-CL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700713" y="1125538"/>
            <a:ext cx="324167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5</a:t>
            </a: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,6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(Enero 2006 </a:t>
            </a: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–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2019)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437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09017" y="6501605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5</a:t>
            </a: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317500" y="64801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4640490"/>
              </p:ext>
            </p:extLst>
          </p:nvPr>
        </p:nvGraphicFramePr>
        <p:xfrm>
          <a:off x="513440" y="2060848"/>
          <a:ext cx="8051801" cy="393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4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57442" y="116632"/>
            <a:ext cx="8200430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Enero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–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2019 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 de cada año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9460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459538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6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263650" y="-9328150"/>
          <a:ext cx="6967538" cy="4525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794"/>
                <a:gridCol w="969169"/>
                <a:gridCol w="1105958"/>
                <a:gridCol w="698500"/>
                <a:gridCol w="454025"/>
                <a:gridCol w="884767"/>
                <a:gridCol w="1012825"/>
                <a:gridCol w="698500"/>
              </a:tblGrid>
              <a:tr h="148535">
                <a:tc>
                  <a:txBody>
                    <a:bodyPr/>
                    <a:lstStyle/>
                    <a:p>
                      <a:pPr algn="l" fontAlgn="b"/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2014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2013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4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REGION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TARAPACA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33.195.112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19.906.073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37.185.388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22.384.036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67.085.869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48.005.743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64.284.118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41.983.458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42.693.587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27.719.286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41.688.832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22.651.802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51.495.539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38.241.655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50.302.290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32.969.866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62.726.027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35.728.639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63.215.750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41.733.223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50.314.337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33.664.768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55.386.523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31.245.264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58.376.243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34.705.154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70.533.159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43.494.077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86.945.037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69.741.410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92.281.768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63.927.619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71.447.697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47.521.121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82.279.006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45.770.971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74.267.786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50.902.376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68.213.923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45.535.518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38.024.553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27.515.650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72,4%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36.135.038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22.346.369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35.753.436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23.545.121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35.904.154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23.742.059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105.821.919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66.997.871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99.443.819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68.644.688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39.353.686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21.323.046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44.904.062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29.448.698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22.196.574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15.047.228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67,8%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27.281.105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15.392.998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TOTAL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839.697.402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560.565.141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869.038.933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551.270.645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63,4%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6" name="Flecha arriba 25"/>
          <p:cNvSpPr/>
          <p:nvPr/>
        </p:nvSpPr>
        <p:spPr>
          <a:xfrm>
            <a:off x="4267200" y="154209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27" name="Flecha arriba 26"/>
          <p:cNvSpPr/>
          <p:nvPr/>
        </p:nvSpPr>
        <p:spPr>
          <a:xfrm>
            <a:off x="4267200" y="155829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8" name="Flecha arriba 27"/>
          <p:cNvSpPr/>
          <p:nvPr/>
        </p:nvSpPr>
        <p:spPr>
          <a:xfrm>
            <a:off x="4267200" y="1590675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9" name="Flecha arriba 28"/>
          <p:cNvSpPr/>
          <p:nvPr/>
        </p:nvSpPr>
        <p:spPr>
          <a:xfrm>
            <a:off x="4267200" y="162306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0" name="Flecha arriba 29"/>
          <p:cNvSpPr/>
          <p:nvPr/>
        </p:nvSpPr>
        <p:spPr>
          <a:xfrm>
            <a:off x="4267200" y="1639252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1" name="Flecha arriba 30"/>
          <p:cNvSpPr/>
          <p:nvPr/>
        </p:nvSpPr>
        <p:spPr>
          <a:xfrm>
            <a:off x="4267200" y="167163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2" name="Flecha derecha 31"/>
          <p:cNvSpPr/>
          <p:nvPr/>
        </p:nvSpPr>
        <p:spPr>
          <a:xfrm>
            <a:off x="4295775" y="152781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33" name="Flecha abajo 32"/>
          <p:cNvSpPr/>
          <p:nvPr/>
        </p:nvSpPr>
        <p:spPr>
          <a:xfrm>
            <a:off x="4267200" y="150971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4" name="Flecha abajo 33"/>
          <p:cNvSpPr/>
          <p:nvPr/>
        </p:nvSpPr>
        <p:spPr>
          <a:xfrm>
            <a:off x="4267200" y="157448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5" name="Flecha abajo 34"/>
          <p:cNvSpPr/>
          <p:nvPr/>
        </p:nvSpPr>
        <p:spPr>
          <a:xfrm>
            <a:off x="4267200" y="160686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6" name="Flecha abajo 35"/>
          <p:cNvSpPr/>
          <p:nvPr/>
        </p:nvSpPr>
        <p:spPr>
          <a:xfrm>
            <a:off x="4267200" y="1687830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7" name="Flecha abajo 36"/>
          <p:cNvSpPr/>
          <p:nvPr/>
        </p:nvSpPr>
        <p:spPr>
          <a:xfrm>
            <a:off x="4267200" y="170402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8" name="Flecha abajo 37"/>
          <p:cNvSpPr/>
          <p:nvPr/>
        </p:nvSpPr>
        <p:spPr>
          <a:xfrm>
            <a:off x="4267200" y="1720215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9" name="Flecha abajo 38"/>
          <p:cNvSpPr/>
          <p:nvPr/>
        </p:nvSpPr>
        <p:spPr>
          <a:xfrm>
            <a:off x="4267200" y="173640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0" name="Flecha derecha 39"/>
          <p:cNvSpPr/>
          <p:nvPr/>
        </p:nvSpPr>
        <p:spPr>
          <a:xfrm>
            <a:off x="4267200" y="1655445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1" name="Flecha derecha 40"/>
          <p:cNvSpPr/>
          <p:nvPr/>
        </p:nvSpPr>
        <p:spPr>
          <a:xfrm>
            <a:off x="4267200" y="175260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4" name="Footer Placeholder 10"/>
          <p:cNvSpPr txBox="1">
            <a:spLocks noGrp="1"/>
          </p:cNvSpPr>
          <p:nvPr/>
        </p:nvSpPr>
        <p:spPr bwMode="auto">
          <a:xfrm>
            <a:off x="165100" y="630872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429168"/>
              </p:ext>
            </p:extLst>
          </p:nvPr>
        </p:nvGraphicFramePr>
        <p:xfrm>
          <a:off x="539552" y="1259632"/>
          <a:ext cx="8064897" cy="4559142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472051"/>
                <a:gridCol w="915752"/>
                <a:gridCol w="890077"/>
                <a:gridCol w="981367"/>
                <a:gridCol w="718908"/>
                <a:gridCol w="984220"/>
                <a:gridCol w="1049834"/>
                <a:gridCol w="1052688"/>
              </a:tblGrid>
              <a:tr h="1240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REGION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2019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Estado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2018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5426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Marco Presupuestario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Gasto Devengado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%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Marco Presupuestario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Gasto Devengado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%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42.126.267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1.874.439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Baja</a:t>
                      </a:r>
                      <a:endParaRPr lang="es-CL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39.566.821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1.931.753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ANTOFAGASTA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73.516.729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5.201.379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1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65.285.328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1.004.680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ATACAMA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63.461.924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2.275.056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59.741.273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COQUIMBO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61.140.082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6.712.178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11,0%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57.440.874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2.636.777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VALPARAISO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75.198.193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8.975.367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11,9%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71.322.535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3.159.488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O'HIGGINS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65.412.045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1.742.663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61.244.606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1.693.286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MAULE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78.806.394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4.375.185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74.739.499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981.983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BIO - BIO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71.631.418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5.139.767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113.159.159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2.921.211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ARAUCANIA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116.453.188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3.918.942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108.262.500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95.321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0,1%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76.534.970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1.351.811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72.653.469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1.565.835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AYSEN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52.923.019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613.579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47.540.271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3.060.192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48.501.358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3.738.458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45.350.289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3.546.183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METROPOLITANA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120.565.793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3.994.783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108.545.243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4.461.504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RIOS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44.327.404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1.284.614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41.700.160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803.898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ARICA - PARINACOTA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32.098.379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816.141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2,5%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25.836.036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2.690.522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10,4%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ÑUBLE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48.875.176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0,0%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9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 1.071.572.339 </a:t>
                      </a:r>
                      <a:endParaRPr lang="es-CL" sz="9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      52.014.362 </a:t>
                      </a:r>
                      <a:endParaRPr lang="es-CL" sz="9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4,9%</a:t>
                      </a:r>
                      <a:endParaRPr lang="es-CL" sz="9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        992.388.063 </a:t>
                      </a:r>
                      <a:endParaRPr lang="es-CL" sz="9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           30.552.633 </a:t>
                      </a:r>
                      <a:endParaRPr lang="es-CL" sz="9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3,1%</a:t>
                      </a:r>
                      <a:endParaRPr lang="es-CL" sz="9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FONDEMA  - 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6.164.955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30.856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0,5%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6.459.080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290.846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4,5%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1.077.737.294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52.045.218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998.847.143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30.843.479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65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6084</TotalTime>
  <Words>790</Words>
  <Application>Microsoft Office PowerPoint</Application>
  <PresentationFormat>Presentación en pantalla (4:3)</PresentationFormat>
  <Paragraphs>415</Paragraphs>
  <Slides>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6" baseType="lpstr">
      <vt:lpstr>MS PGothic</vt:lpstr>
      <vt:lpstr>MS PGothic</vt:lpstr>
      <vt:lpstr>Arial</vt:lpstr>
      <vt:lpstr>Calibri</vt:lpstr>
      <vt:lpstr>Century Gothic</vt:lpstr>
      <vt:lpstr>Verdana</vt:lpstr>
      <vt:lpstr>Verdana Bold</vt:lpstr>
      <vt:lpstr>ヒラギノ角ゴ Pro W3</vt:lpstr>
      <vt:lpstr>1_Office Theme</vt:lpstr>
      <vt:lpstr>Diseño personalizado</vt:lpstr>
      <vt:lpstr>Presentación de PowerPoint</vt:lpstr>
      <vt:lpstr>Presentación de PowerPoint</vt:lpstr>
      <vt:lpstr>Programa de Inversión Gobiernos Regionales Gasto Devengado al 31 de Enero 2019 – Montos Miles $</vt:lpstr>
      <vt:lpstr>Programa de Inversión Gobiernos Regionales Ejecución Presupuestaria al 31 de Enero de 2019</vt:lpstr>
      <vt:lpstr>Programa de Inversión Gobiernos Regionales Ejecución Presupuestaria Período 2006 - 2019 Mes de Enero</vt:lpstr>
      <vt:lpstr>Programa de Inversión Gobiernos Regionales Ejecución Presupuestaria Comparativo Enero 2018 – 2019  Montos en Miles de $ de cada año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Juan Humberto Miranda Vergara</cp:lastModifiedBy>
  <cp:revision>187</cp:revision>
  <cp:lastPrinted>2019-02-28T21:24:57Z</cp:lastPrinted>
  <dcterms:created xsi:type="dcterms:W3CDTF">2010-11-27T19:44:20Z</dcterms:created>
  <dcterms:modified xsi:type="dcterms:W3CDTF">2019-02-28T21:49:32Z</dcterms:modified>
</cp:coreProperties>
</file>