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52" r:id="rId2"/>
  </p:sldMasterIdLst>
  <p:notesMasterIdLst>
    <p:notesMasterId r:id="rId19"/>
  </p:notesMasterIdLst>
  <p:handoutMasterIdLst>
    <p:handoutMasterId r:id="rId20"/>
  </p:handoutMasterIdLst>
  <p:sldIdLst>
    <p:sldId id="275" r:id="rId3"/>
    <p:sldId id="304" r:id="rId4"/>
    <p:sldId id="349" r:id="rId5"/>
    <p:sldId id="350" r:id="rId6"/>
    <p:sldId id="351" r:id="rId7"/>
    <p:sldId id="352" r:id="rId8"/>
    <p:sldId id="360" r:id="rId9"/>
    <p:sldId id="361" r:id="rId10"/>
    <p:sldId id="362" r:id="rId11"/>
    <p:sldId id="353" r:id="rId12"/>
    <p:sldId id="354" r:id="rId13"/>
    <p:sldId id="355" r:id="rId14"/>
    <p:sldId id="356" r:id="rId15"/>
    <p:sldId id="357" r:id="rId16"/>
    <p:sldId id="358" r:id="rId17"/>
    <p:sldId id="359" r:id="rId1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202"/>
    <a:srgbClr val="005FA1"/>
    <a:srgbClr val="E17068"/>
    <a:srgbClr val="EF4143"/>
    <a:srgbClr val="404040"/>
    <a:srgbClr val="808080"/>
    <a:srgbClr val="CCCCCC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2" autoAdjust="0"/>
    <p:restoredTop sz="94420" autoAdjust="0"/>
  </p:normalViewPr>
  <p:slideViewPr>
    <p:cSldViewPr snapToObjects="1">
      <p:cViewPr varScale="1">
        <p:scale>
          <a:sx n="116" d="100"/>
          <a:sy n="116" d="100"/>
        </p:scale>
        <p:origin x="1386" y="96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9\CONTROL%20DEL%20GASTO\GASTO%20MENSUAL\CONTROL%20GASTO%20FEBRERO%20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9\CONTROL%20DEL%20GASTO\GASTO%20MENSUAL\CONTROL%20GASTO%20FEBRERO%202019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9\CONTROL%20DEL%20GASTO\GASTO%20MENSUAL\CONTROL%20GASTO%20FEBRERO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9\CONTROL%20DEL%20GASTO\GASTO%20MENSUAL\CONTROL%20GASTO%20FEBRERO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9\CONTROL%20DEL%20GASTO\GASTO%20MENSUAL\CONTROL%20GASTO%20FEBRERO%202019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9\CONTROL%20DEL%20GASTO\GASTO%20MENSUAL\CONTROL%20GASTO%20FEBRERO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9\CONTROL%20DEL%20GASTO\GASTO%20MENSUAL\CONTROL%20GASTO%20FEBRERO%20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85754136015028E-2"/>
          <c:y val="0.10831132568777066"/>
          <c:w val="0.92653910892978031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1.8383095256571513E-3"/>
                  <c:y val="-2.9419931975958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250039498020633E-3"/>
                  <c:y val="-2.0403485067325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391271951641611E-3"/>
                  <c:y val="7.74977092360496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001897952002041E-3"/>
                  <c:y val="-3.4269207473326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262088580894272E-3"/>
                  <c:y val="-3.868424730932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8814132643006094E-3"/>
                  <c:y val="-1.501291628487277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468292812737321E-2"/>
                      <c:h val="4.5246651860825091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36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8.5602306201432395E-6"/>
                  <c:y val="-3.2888847473947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1816840095078976E-3"/>
                  <c:y val="-4.2299150476012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1816840095078109E-3"/>
                  <c:y val="2.95102165483742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1332070513224905E-3"/>
                  <c:y val="-1.01321654319846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1.991277124997989E-3"/>
                  <c:y val="-1.3326499867989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Subsecretario'!$A$6:$A$21</c:f>
              <c:strCache>
                <c:ptCount val="16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  <c:pt idx="15">
                  <c:v>ÑUBLE</c:v>
                </c:pt>
              </c:strCache>
            </c:strRef>
          </c:cat>
          <c:val>
            <c:numRef>
              <c:f>'Carpeta Subsecretario'!$K$6:$K$21</c:f>
              <c:numCache>
                <c:formatCode>0.0%</c:formatCode>
                <c:ptCount val="16"/>
                <c:pt idx="0">
                  <c:v>0.16087659159572004</c:v>
                </c:pt>
                <c:pt idx="1">
                  <c:v>0.11481910464215567</c:v>
                </c:pt>
                <c:pt idx="2">
                  <c:v>8.9497412653294278E-2</c:v>
                </c:pt>
                <c:pt idx="3">
                  <c:v>0.20155270925232024</c:v>
                </c:pt>
                <c:pt idx="4">
                  <c:v>0.21095217143382342</c:v>
                </c:pt>
                <c:pt idx="5">
                  <c:v>5.3717052563184604E-2</c:v>
                </c:pt>
                <c:pt idx="6">
                  <c:v>0.12211231328928999</c:v>
                </c:pt>
                <c:pt idx="7">
                  <c:v>0.16342660378844481</c:v>
                </c:pt>
                <c:pt idx="8">
                  <c:v>6.8993739344272595E-2</c:v>
                </c:pt>
                <c:pt idx="9">
                  <c:v>5.4327491105387593E-2</c:v>
                </c:pt>
                <c:pt idx="10">
                  <c:v>0.14753024839384685</c:v>
                </c:pt>
                <c:pt idx="11">
                  <c:v>0.26601637818052659</c:v>
                </c:pt>
                <c:pt idx="12">
                  <c:v>7.3820470799681223E-2</c:v>
                </c:pt>
                <c:pt idx="13">
                  <c:v>7.6582828776220982E-2</c:v>
                </c:pt>
                <c:pt idx="14">
                  <c:v>7.393264314063959E-2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6872208"/>
        <c:axId val="186871648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Subsecretario'!$M$6:$M$21</c:f>
              <c:numCache>
                <c:formatCode>0.0%</c:formatCode>
                <c:ptCount val="16"/>
                <c:pt idx="0">
                  <c:v>0.11325824616730674</c:v>
                </c:pt>
                <c:pt idx="1">
                  <c:v>0.11325824616730674</c:v>
                </c:pt>
                <c:pt idx="2">
                  <c:v>0.11325824616730674</c:v>
                </c:pt>
                <c:pt idx="3">
                  <c:v>0.11325824616730674</c:v>
                </c:pt>
                <c:pt idx="4">
                  <c:v>0.11325824616730674</c:v>
                </c:pt>
                <c:pt idx="5">
                  <c:v>0.11325824616730674</c:v>
                </c:pt>
                <c:pt idx="6">
                  <c:v>0.11325824616730674</c:v>
                </c:pt>
                <c:pt idx="7">
                  <c:v>0.11325824616730674</c:v>
                </c:pt>
                <c:pt idx="8">
                  <c:v>0.11325824616730674</c:v>
                </c:pt>
                <c:pt idx="9">
                  <c:v>0.11325824616730674</c:v>
                </c:pt>
                <c:pt idx="10">
                  <c:v>0.11325824616730674</c:v>
                </c:pt>
                <c:pt idx="11">
                  <c:v>0.11325824616730674</c:v>
                </c:pt>
                <c:pt idx="12">
                  <c:v>0.11325824616730674</c:v>
                </c:pt>
                <c:pt idx="13">
                  <c:v>0.11325824616730674</c:v>
                </c:pt>
                <c:pt idx="14">
                  <c:v>0.11325824616730674</c:v>
                </c:pt>
                <c:pt idx="15">
                  <c:v>0.11325824616730674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872208"/>
        <c:axId val="186871648"/>
      </c:lineChart>
      <c:valAx>
        <c:axId val="186871648"/>
        <c:scaling>
          <c:orientation val="minMax"/>
          <c:max val="0.30000000000000004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b="1"/>
            </a:pPr>
            <a:endParaRPr lang="es-CL"/>
          </a:p>
        </c:txPr>
        <c:crossAx val="186872208"/>
        <c:crosses val="max"/>
        <c:crossBetween val="between"/>
      </c:valAx>
      <c:catAx>
        <c:axId val="18687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186871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Lbls>
            <c:dLbl>
              <c:idx val="0"/>
              <c:layout>
                <c:manualLayout>
                  <c:x val="-4.6465380850818343E-3"/>
                  <c:y val="-3.30759461518923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910001874114872E-3"/>
                  <c:y val="-4.46037592075184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523698303014445E-4"/>
                  <c:y val="-3.15209283050154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812037310393024E-3"/>
                  <c:y val="-1.28810609200165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1545737407072034E-3"/>
                  <c:y val="-7.48818897637795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395701408914605E-4"/>
                  <c:y val="-3.0861315722631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687968194941149E-3"/>
                  <c:y val="-5.10261620523241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4710994471920009E-3"/>
                  <c:y val="-4.73502667005334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4.0860423649202049E-5"/>
                  <c:y val="-6.40030480060960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7.2035703475052445E-3"/>
                  <c:y val="1.64034397016162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294244430908132E-2"/>
                      <c:h val="7.7371114794861168E-2"/>
                    </c:manualLayout>
                  </c15:layout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3.1545737407073188E-3"/>
                  <c:y val="-5.16611633223266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6.0628905257810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Subsecretario'!$B$5:$O$5</c:f>
              <c:strCach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PROMEDIO</c:v>
                </c:pt>
                <c:pt idx="11">
                  <c:v>media nacional</c:v>
                </c:pt>
              </c:strCache>
            </c:strRef>
          </c:cat>
          <c:val>
            <c:numRef>
              <c:f>'Carpeta Subsecretario'!$B$22:$K$22</c:f>
              <c:numCache>
                <c:formatCode>0.0%</c:formatCode>
                <c:ptCount val="10"/>
                <c:pt idx="0">
                  <c:v>0.21190270710840664</c:v>
                </c:pt>
                <c:pt idx="1">
                  <c:v>0.13474972942201713</c:v>
                </c:pt>
                <c:pt idx="2">
                  <c:v>0.10850197308744564</c:v>
                </c:pt>
                <c:pt idx="3">
                  <c:v>0.13234040139972003</c:v>
                </c:pt>
                <c:pt idx="4">
                  <c:v>9.3332965470841606E-2</c:v>
                </c:pt>
                <c:pt idx="5">
                  <c:v>0.14730119287619217</c:v>
                </c:pt>
                <c:pt idx="6">
                  <c:v>0.1450703600430033</c:v>
                </c:pt>
                <c:pt idx="7">
                  <c:v>0.14990008149876288</c:v>
                </c:pt>
                <c:pt idx="8">
                  <c:v>8.627852351251411E-2</c:v>
                </c:pt>
                <c:pt idx="9">
                  <c:v>0.11325824616730674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186875008"/>
        <c:axId val="186875568"/>
      </c:barChart>
      <c:lineChart>
        <c:grouping val="standard"/>
        <c:varyColors val="0"/>
        <c:ser>
          <c:idx val="1"/>
          <c:order val="1"/>
          <c:marker>
            <c:symbol val="none"/>
          </c:marker>
          <c:cat>
            <c:numRef>
              <c:f>'Carpeta Subsecretario'!$B$5:$K$5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'Carpeta Subsecretario'!$B$23:$K$23</c:f>
              <c:numCache>
                <c:formatCode>0.0%</c:formatCode>
                <c:ptCount val="10"/>
                <c:pt idx="0">
                  <c:v>0.13226361805862102</c:v>
                </c:pt>
                <c:pt idx="1">
                  <c:v>0.13226361805862102</c:v>
                </c:pt>
                <c:pt idx="2">
                  <c:v>0.13226361805862102</c:v>
                </c:pt>
                <c:pt idx="3">
                  <c:v>0.13226361805862102</c:v>
                </c:pt>
                <c:pt idx="4">
                  <c:v>0.13226361805862102</c:v>
                </c:pt>
                <c:pt idx="5">
                  <c:v>0.13226361805862102</c:v>
                </c:pt>
                <c:pt idx="6">
                  <c:v>0.13226361805862102</c:v>
                </c:pt>
                <c:pt idx="7">
                  <c:v>0.13226361805862102</c:v>
                </c:pt>
                <c:pt idx="8">
                  <c:v>0.13226361805862102</c:v>
                </c:pt>
                <c:pt idx="9">
                  <c:v>0.13226361805862102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875008"/>
        <c:axId val="186875568"/>
      </c:lineChart>
      <c:catAx>
        <c:axId val="18687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186875568"/>
        <c:crosses val="autoZero"/>
        <c:auto val="1"/>
        <c:lblAlgn val="ctr"/>
        <c:lblOffset val="100"/>
        <c:noMultiLvlLbl val="0"/>
      </c:catAx>
      <c:valAx>
        <c:axId val="186875568"/>
        <c:scaling>
          <c:orientation val="minMax"/>
          <c:max val="0.25"/>
          <c:min val="0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18687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5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21901520940591E-2"/>
          <c:y val="6.0015805168969129E-2"/>
          <c:w val="0.87288398405271139"/>
          <c:h val="0.73153694095781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GASTO!$B$47</c:f>
              <c:strCache>
                <c:ptCount val="1"/>
                <c:pt idx="0">
                  <c:v>GASTO DEVENGADO ENERO 2019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GASTO!$A$48:$A$63</c:f>
              <c:strCache>
                <c:ptCount val="16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  <c:pt idx="15">
                  <c:v>ÑUBLE</c:v>
                </c:pt>
              </c:strCache>
            </c:strRef>
          </c:cat>
          <c:val>
            <c:numRef>
              <c:f>GASTO!$B$48:$B$63</c:f>
              <c:numCache>
                <c:formatCode>#,##0</c:formatCode>
                <c:ptCount val="16"/>
                <c:pt idx="0">
                  <c:v>1874439</c:v>
                </c:pt>
                <c:pt idx="1">
                  <c:v>5201379</c:v>
                </c:pt>
                <c:pt idx="2">
                  <c:v>2275056</c:v>
                </c:pt>
                <c:pt idx="3">
                  <c:v>6712178</c:v>
                </c:pt>
                <c:pt idx="4">
                  <c:v>8975367</c:v>
                </c:pt>
                <c:pt idx="5">
                  <c:v>1742663</c:v>
                </c:pt>
                <c:pt idx="6">
                  <c:v>4375185</c:v>
                </c:pt>
                <c:pt idx="7">
                  <c:v>5139767</c:v>
                </c:pt>
                <c:pt idx="8">
                  <c:v>3918942</c:v>
                </c:pt>
                <c:pt idx="9">
                  <c:v>1351811</c:v>
                </c:pt>
                <c:pt idx="10">
                  <c:v>613579</c:v>
                </c:pt>
                <c:pt idx="11">
                  <c:v>3738458</c:v>
                </c:pt>
                <c:pt idx="12">
                  <c:v>3994783</c:v>
                </c:pt>
                <c:pt idx="13">
                  <c:v>1284614</c:v>
                </c:pt>
                <c:pt idx="14">
                  <c:v>816141</c:v>
                </c:pt>
                <c:pt idx="15">
                  <c:v>0</c:v>
                </c:pt>
              </c:numCache>
            </c:numRef>
          </c:val>
        </c:ser>
        <c:ser>
          <c:idx val="1"/>
          <c:order val="1"/>
          <c:tx>
            <c:strRef>
              <c:f>GASTO!$D$47</c:f>
              <c:strCache>
                <c:ptCount val="1"/>
                <c:pt idx="0">
                  <c:v>GASTO DEVENGADO FEBRERO 2019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GASTO!$A$48:$A$63</c:f>
              <c:strCache>
                <c:ptCount val="16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  <c:pt idx="15">
                  <c:v>ÑUBLE</c:v>
                </c:pt>
              </c:strCache>
            </c:strRef>
          </c:cat>
          <c:val>
            <c:numRef>
              <c:f>GASTO!$D$48:$D$63</c:f>
              <c:numCache>
                <c:formatCode>#,##0</c:formatCode>
                <c:ptCount val="16"/>
                <c:pt idx="0">
                  <c:v>6818157</c:v>
                </c:pt>
                <c:pt idx="1">
                  <c:v>8441125</c:v>
                </c:pt>
                <c:pt idx="2">
                  <c:v>5679678</c:v>
                </c:pt>
                <c:pt idx="3">
                  <c:v>12437988</c:v>
                </c:pt>
                <c:pt idx="4">
                  <c:v>15919617</c:v>
                </c:pt>
                <c:pt idx="5">
                  <c:v>3591354</c:v>
                </c:pt>
                <c:pt idx="6">
                  <c:v>9871122</c:v>
                </c:pt>
                <c:pt idx="7">
                  <c:v>11831991</c:v>
                </c:pt>
                <c:pt idx="8">
                  <c:v>8199003</c:v>
                </c:pt>
                <c:pt idx="9">
                  <c:v>4192393</c:v>
                </c:pt>
                <c:pt idx="10">
                  <c:v>7814385</c:v>
                </c:pt>
                <c:pt idx="11">
                  <c:v>12905534</c:v>
                </c:pt>
                <c:pt idx="12">
                  <c:v>8964966</c:v>
                </c:pt>
                <c:pt idx="13">
                  <c:v>3433897</c:v>
                </c:pt>
                <c:pt idx="14">
                  <c:v>2373118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187590400"/>
        <c:axId val="187590960"/>
      </c:barChart>
      <c:lineChart>
        <c:grouping val="standard"/>
        <c:varyColors val="0"/>
        <c:ser>
          <c:idx val="2"/>
          <c:order val="2"/>
          <c:tx>
            <c:strRef>
              <c:f>GASTO!$G$47</c:f>
              <c:strCache>
                <c:ptCount val="1"/>
                <c:pt idx="0">
                  <c:v>% Variación Mensual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2"/>
            <c:marker>
              <c:symbol val="none"/>
            </c:marker>
            <c:bubble3D val="0"/>
            <c:spPr>
              <a:ln w="38100" cap="rnd">
                <a:solidFill>
                  <a:schemeClr val="accent3"/>
                </a:solidFill>
                <a:round/>
              </a:ln>
              <a:effectLst/>
            </c:spPr>
          </c:dPt>
          <c:dPt>
            <c:idx val="14"/>
            <c:marker>
              <c:symbol val="none"/>
            </c:marker>
            <c:bubble3D val="0"/>
            <c:spPr>
              <a:ln w="38100" cap="rnd">
                <a:solidFill>
                  <a:schemeClr val="accent3"/>
                </a:solidFill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2.1263287461820397E-2"/>
                  <c:y val="-4.5852778723904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1.8273604529721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526574923640766E-2"/>
                      <c:h val="4.089358167661592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6.2539080770059952E-4"/>
                  <c:y val="-6.59209529519488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78048300064676E-2"/>
                      <c:h val="3.6794031900067782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4.3777356539041967E-2"/>
                  <c:y val="-9.30556966446044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6260161000215587E-2"/>
                  <c:y val="-3.21434049003380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8477441267185568E-3"/>
                  <c:y val="1.16954521522221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2338808966350204E-3"/>
                  <c:y val="2.20729666080392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5.5800617925512701E-3"/>
                  <c:y val="1.2253998795597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990452104371124E-2"/>
                  <c:y val="-5.9043276824678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0604067443326452E-2"/>
                  <c:y val="-1.4859332559169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6.0808668724186008E-3"/>
                  <c:y val="1.7064803361703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6.2539080770060871E-3"/>
                  <c:y val="2.7022702389749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6.8884581516538371E-3"/>
                  <c:y val="9.5245066696943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7.9477815418316951E-3"/>
                  <c:y val="-1.9107772778245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0012505846419185E-2"/>
                  <c:y val="-4.2439917643832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3.7523448462037806E-3"/>
                  <c:y val="-2.1080363657851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GASTO!$G$48:$G$63</c:f>
              <c:numCache>
                <c:formatCode>0.0%</c:formatCode>
                <c:ptCount val="16"/>
                <c:pt idx="0">
                  <c:v>0.11638086165126522</c:v>
                </c:pt>
                <c:pt idx="1">
                  <c:v>4.4068146720728021E-2</c:v>
                </c:pt>
                <c:pt idx="2">
                  <c:v>5.3648263169581809E-2</c:v>
                </c:pt>
                <c:pt idx="3">
                  <c:v>9.1769114261394322E-2</c:v>
                </c:pt>
                <c:pt idx="4">
                  <c:v>9.1596018819890226E-2</c:v>
                </c:pt>
                <c:pt idx="5">
                  <c:v>2.7075735967747174E-2</c:v>
                </c:pt>
                <c:pt idx="6">
                  <c:v>6.6594165865871524E-2</c:v>
                </c:pt>
                <c:pt idx="7">
                  <c:v>9.167363360432812E-2</c:v>
                </c:pt>
                <c:pt idx="8">
                  <c:v>3.5341229977161062E-2</c:v>
                </c:pt>
                <c:pt idx="9">
                  <c:v>3.6664833107350879E-2</c:v>
                </c:pt>
                <c:pt idx="10">
                  <c:v>0.13593644646051423</c:v>
                </c:pt>
                <c:pt idx="11">
                  <c:v>0.18893692815770449</c:v>
                </c:pt>
                <c:pt idx="12">
                  <c:v>4.0686835623408614E-2</c:v>
                </c:pt>
                <c:pt idx="13">
                  <c:v>4.7602697207947776E-2</c:v>
                </c:pt>
                <c:pt idx="14">
                  <c:v>4.8506405884234834E-2</c:v>
                </c:pt>
                <c:pt idx="1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592080"/>
        <c:axId val="187591520"/>
      </c:lineChart>
      <c:catAx>
        <c:axId val="18759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7590960"/>
        <c:crosses val="autoZero"/>
        <c:auto val="1"/>
        <c:lblAlgn val="ctr"/>
        <c:lblOffset val="100"/>
        <c:noMultiLvlLbl val="0"/>
      </c:catAx>
      <c:valAx>
        <c:axId val="187590960"/>
        <c:scaling>
          <c:orientation val="minMax"/>
          <c:max val="16000000"/>
          <c:min val="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* #,##0_);_(* \(#,##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7590400"/>
        <c:crosses val="autoZero"/>
        <c:crossBetween val="between"/>
      </c:valAx>
      <c:valAx>
        <c:axId val="187591520"/>
        <c:scaling>
          <c:orientation val="minMax"/>
          <c:max val="0.2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7592080"/>
        <c:crosses val="max"/>
        <c:crossBetween val="between"/>
      </c:valAx>
      <c:catAx>
        <c:axId val="187592080"/>
        <c:scaling>
          <c:orientation val="minMax"/>
        </c:scaling>
        <c:delete val="1"/>
        <c:axPos val="b"/>
        <c:majorTickMark val="none"/>
        <c:minorTickMark val="none"/>
        <c:tickLblPos val="nextTo"/>
        <c:crossAx val="1875915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Anualizado!$B$55</c:f>
              <c:strCache>
                <c:ptCount val="1"/>
                <c:pt idx="0">
                  <c:v>ene-19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Anualizado!$A$56:$A$71</c:f>
              <c:strCache>
                <c:ptCount val="16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  <c:pt idx="15">
                  <c:v>ÑUBLE</c:v>
                </c:pt>
              </c:strCache>
            </c:strRef>
          </c:cat>
          <c:val>
            <c:numRef>
              <c:f>Anualizado!$B$56:$B$71</c:f>
              <c:numCache>
                <c:formatCode>0.0%</c:formatCode>
                <c:ptCount val="16"/>
                <c:pt idx="0">
                  <c:v>4.4495729944454845E-2</c:v>
                </c:pt>
                <c:pt idx="1">
                  <c:v>7.0750957921427646E-2</c:v>
                </c:pt>
                <c:pt idx="2">
                  <c:v>3.584914948371247E-2</c:v>
                </c:pt>
                <c:pt idx="3">
                  <c:v>0.10978359499092592</c:v>
                </c:pt>
                <c:pt idx="4">
                  <c:v>0.11935615261393316</c:v>
                </c:pt>
                <c:pt idx="5">
                  <c:v>2.664131659543743E-2</c:v>
                </c:pt>
                <c:pt idx="6">
                  <c:v>5.5518147423418457E-2</c:v>
                </c:pt>
                <c:pt idx="7">
                  <c:v>7.1752970184116693E-2</c:v>
                </c:pt>
                <c:pt idx="8">
                  <c:v>3.3652509367111533E-2</c:v>
                </c:pt>
                <c:pt idx="9">
                  <c:v>1.7662657998036714E-2</c:v>
                </c:pt>
                <c:pt idx="10">
                  <c:v>1.1593801933332639E-2</c:v>
                </c:pt>
                <c:pt idx="11">
                  <c:v>7.7079450022822044E-2</c:v>
                </c:pt>
                <c:pt idx="12">
                  <c:v>3.3133635176272595E-2</c:v>
                </c:pt>
                <c:pt idx="13">
                  <c:v>2.8980131568273206E-2</c:v>
                </c:pt>
                <c:pt idx="14">
                  <c:v>2.5426237256404756E-2</c:v>
                </c:pt>
                <c:pt idx="15">
                  <c:v>0</c:v>
                </c:pt>
              </c:numCache>
            </c:numRef>
          </c:val>
        </c:ser>
        <c:ser>
          <c:idx val="1"/>
          <c:order val="1"/>
          <c:tx>
            <c:strRef>
              <c:f>Anualizado!$C$55</c:f>
              <c:strCache>
                <c:ptCount val="1"/>
                <c:pt idx="0">
                  <c:v>feb-19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Anualizado!$C$56:$C$71</c:f>
              <c:numCache>
                <c:formatCode>0.0%</c:formatCode>
                <c:ptCount val="16"/>
                <c:pt idx="0">
                  <c:v>0.11638086165126522</c:v>
                </c:pt>
                <c:pt idx="1">
                  <c:v>4.4068146720728021E-2</c:v>
                </c:pt>
                <c:pt idx="2">
                  <c:v>5.3648263169581809E-2</c:v>
                </c:pt>
                <c:pt idx="3">
                  <c:v>9.1769114261394322E-2</c:v>
                </c:pt>
                <c:pt idx="4">
                  <c:v>9.1596018819890226E-2</c:v>
                </c:pt>
                <c:pt idx="5">
                  <c:v>2.7075735967747174E-2</c:v>
                </c:pt>
                <c:pt idx="6">
                  <c:v>6.6594165865871524E-2</c:v>
                </c:pt>
                <c:pt idx="7">
                  <c:v>9.167363360432812E-2</c:v>
                </c:pt>
                <c:pt idx="8">
                  <c:v>3.5341229977161062E-2</c:v>
                </c:pt>
                <c:pt idx="9">
                  <c:v>3.6664833107350879E-2</c:v>
                </c:pt>
                <c:pt idx="10">
                  <c:v>0.13593644646051423</c:v>
                </c:pt>
                <c:pt idx="11">
                  <c:v>0.18893692815770449</c:v>
                </c:pt>
                <c:pt idx="12">
                  <c:v>4.0686835623408614E-2</c:v>
                </c:pt>
                <c:pt idx="13">
                  <c:v>4.7602697207947776E-2</c:v>
                </c:pt>
                <c:pt idx="14">
                  <c:v>4.8506405884234834E-2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7594880"/>
        <c:axId val="187595440"/>
        <c:axId val="0"/>
      </c:bar3DChart>
      <c:catAx>
        <c:axId val="18759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7595440"/>
        <c:crosses val="autoZero"/>
        <c:auto val="1"/>
        <c:lblAlgn val="ctr"/>
        <c:lblOffset val="100"/>
        <c:noMultiLvlLbl val="0"/>
      </c:catAx>
      <c:valAx>
        <c:axId val="18759544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759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5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6861663819004"/>
          <c:y val="0.32889006323873943"/>
          <c:w val="0.633450554616379"/>
          <c:h val="0.516562677987399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4339839265212401"/>
                  <c:y val="-3.28113348247576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9462398986669591"/>
                  <c:y val="-0.14914243102162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56367113043585E-2"/>
                  <c:y val="-0.1789709172259507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790422078910669"/>
                  <c:y val="-0.101416853094705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682079763231452"/>
                  <c:y val="-1.1931394481730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739380022962113E-2"/>
                  <c:y val="-1.19313944817301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RESUMEN!$B$81:$G$81</c:f>
              <c:strCache>
                <c:ptCount val="6"/>
                <c:pt idx="0">
                  <c:v>ESTUDIOS PROPIOS DEL GIRO</c:v>
                </c:pt>
                <c:pt idx="1">
                  <c:v>TRANSFERENCIAS CORRIENTES</c:v>
                </c:pt>
                <c:pt idx="2">
                  <c:v>OTROS GASTOS CORRIENTES</c:v>
                </c:pt>
                <c:pt idx="3">
                  <c:v>ACTIVOS NO FINANCIEROS</c:v>
                </c:pt>
                <c:pt idx="4">
                  <c:v>TRANSFERENCIAS DE CAPITAL</c:v>
                </c:pt>
                <c:pt idx="5">
                  <c:v>INVERSION EN OBRAS (EMPLEO)</c:v>
                </c:pt>
              </c:strCache>
            </c:strRef>
          </c:cat>
          <c:val>
            <c:numRef>
              <c:f>RESUMEN!$B$100:$G$100</c:f>
              <c:numCache>
                <c:formatCode>_(* #,##0_);_(* \(#,##0\);_(* "-"??_);_(@_)</c:formatCode>
                <c:ptCount val="6"/>
                <c:pt idx="0">
                  <c:v>567844</c:v>
                </c:pt>
                <c:pt idx="1">
                  <c:v>8316494</c:v>
                </c:pt>
                <c:pt idx="2">
                  <c:v>0</c:v>
                </c:pt>
                <c:pt idx="3">
                  <c:v>7225870</c:v>
                </c:pt>
                <c:pt idx="4">
                  <c:v>4432830</c:v>
                </c:pt>
                <c:pt idx="5">
                  <c:v>102554205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62442170272552"/>
          <c:y val="0.2147117296222664"/>
          <c:w val="0.64453273061477256"/>
          <c:h val="0.5593101756912592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0445746469764318"/>
                  <c:y val="-2.58574537029789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4903209886615363E-3"/>
                  <c:y val="0.1306508455826719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8627607620973937E-3"/>
                  <c:y val="0.1219918285562217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4926127795371217E-2"/>
                  <c:y val="5.796235709104940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0474636150640211E-2"/>
                  <c:y val="-6.918071622756896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22496021408975E-2"/>
                  <c:y val="-6.19637555245952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'Transferencias Subt.33'!$B$173:$F$173</c:f>
              <c:strCache>
                <c:ptCount val="5"/>
                <c:pt idx="0">
                  <c:v>Programa Mejoramiento Barrios</c:v>
                </c:pt>
                <c:pt idx="1">
                  <c:v>Fondo Regional Iniciativa Local (FRIL)</c:v>
                </c:pt>
                <c:pt idx="2">
                  <c:v>Transferencias Municipios </c:v>
                </c:pt>
                <c:pt idx="3">
                  <c:v>Transferencias FIC - Fomento Productivo</c:v>
                </c:pt>
                <c:pt idx="4">
                  <c:v>Transferencias al Sector Privado</c:v>
                </c:pt>
              </c:strCache>
            </c:strRef>
          </c:cat>
          <c:val>
            <c:numRef>
              <c:f>'Transferencias Subt.33'!$B$192:$F$192</c:f>
              <c:numCache>
                <c:formatCode>_(* #,##0_);_(* \(#,##0\);_(* "-"??_);_(@_)</c:formatCode>
                <c:ptCount val="5"/>
                <c:pt idx="0">
                  <c:v>3565193</c:v>
                </c:pt>
                <c:pt idx="1">
                  <c:v>7457009</c:v>
                </c:pt>
                <c:pt idx="2">
                  <c:v>7309380</c:v>
                </c:pt>
                <c:pt idx="3">
                  <c:v>1681979</c:v>
                </c:pt>
                <c:pt idx="4">
                  <c:v>2750851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09799765172716"/>
          <c:y val="0.28514268420297106"/>
          <c:w val="0.55953271000992577"/>
          <c:h val="0.53615225825013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21705378715077833"/>
                  <c:y val="-9.85903583872650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544250677274611"/>
                  <c:y val="-7.153272356056069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432585208952017E-2"/>
                  <c:y val="3.880748508494822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1227624605569387E-2"/>
                  <c:y val="0.12366895547453567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976173605195205E-2"/>
                  <c:y val="1.5118313621909678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27454280550623789"/>
                  <c:y val="-2.57983261802661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4839947101430404"/>
                  <c:y val="-0.1214025207674702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8.1727028813005961E-2"/>
                  <c:y val="-0.15164555942488819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'Activos No Financieros'!$D$2:$K$2</c:f>
              <c:strCache>
                <c:ptCount val="8"/>
                <c:pt idx="0">
                  <c:v>Terrenos</c:v>
                </c:pt>
                <c:pt idx="1">
                  <c:v>Edificios</c:v>
                </c:pt>
                <c:pt idx="2">
                  <c:v>Vehículos</c:v>
                </c:pt>
                <c:pt idx="3">
                  <c:v>Mobiliarios y Otros</c:v>
                </c:pt>
                <c:pt idx="4">
                  <c:v>Máquinas y Equipos</c:v>
                </c:pt>
                <c:pt idx="5">
                  <c:v>Equipos Informáticos</c:v>
                </c:pt>
                <c:pt idx="6">
                  <c:v>Programas Informáticos</c:v>
                </c:pt>
                <c:pt idx="7">
                  <c:v>Otros activos no Financieros</c:v>
                </c:pt>
              </c:strCache>
            </c:strRef>
          </c:cat>
          <c:val>
            <c:numRef>
              <c:f>'Activos No Financieros'!$D$19:$K$19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4658820</c:v>
                </c:pt>
                <c:pt idx="3">
                  <c:v>496752</c:v>
                </c:pt>
                <c:pt idx="4">
                  <c:v>2036097</c:v>
                </c:pt>
                <c:pt idx="5">
                  <c:v>34200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58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3/25/2019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4887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12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92995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>
              <a:ea typeface="ヒラギノ角ゴ Pro W3" pitchFamily="-8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C18EA254-9CBB-418F-9D5C-79E207F3E130}" type="slidenum">
              <a:rPr lang="en-US" altLang="es-CL" sz="1200" smtClean="0">
                <a:latin typeface="Calibri" panose="020F0502020204030204" pitchFamily="34" charset="0"/>
              </a:rPr>
              <a:pPr/>
              <a:t>13</a:t>
            </a:fld>
            <a:endParaRPr lang="en-US" altLang="es-CL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43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BD2FEBA1-9D26-4ED2-ADF8-B000600CF472}" type="datetime1">
              <a:rPr lang="es-ES" altLang="es-CL" smtClean="0"/>
              <a:t>25/03/2019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ED4BA-BDA8-45E7-AF09-50352C226487}" type="datetime1">
              <a:rPr lang="es-ES" altLang="es-CL" smtClean="0"/>
              <a:t>25/03/2019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A32CFB-78EA-475B-B944-BD46E20A286E}" type="datetime1">
              <a:rPr lang="es-ES" altLang="es-CL" smtClean="0"/>
              <a:t>25/03/2019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0C2CAA-722A-401D-8F74-33DF6279AA99}" type="datetime1">
              <a:rPr lang="es-ES" altLang="es-CL" smtClean="0"/>
              <a:t>25/03/2019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A18E9E-B2E1-4C09-A634-1E87D46656E1}" type="datetime1">
              <a:rPr lang="es-ES" altLang="es-CL" smtClean="0"/>
              <a:t>25/03/2019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E7F9-F67F-4C10-A7DB-C0D170D8AF1A}" type="datetime1">
              <a:rPr lang="es-ES" altLang="es-CL" smtClean="0"/>
              <a:t>25/03/2019</a:t>
            </a:fld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72AFD-47FC-4372-880C-1D69E0F59706}" type="datetime1">
              <a:rPr lang="es-ES" altLang="es-CL" smtClean="0"/>
              <a:t>25/03/2019</a:t>
            </a:fld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9A312E-0819-4EF0-B459-AC62189823BB}" type="datetime1">
              <a:rPr lang="es-ES" altLang="es-CL" smtClean="0"/>
              <a:t>25/03/2019</a:t>
            </a:fld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3F21A-A730-4794-918D-095F6CA7938F}" type="datetime1">
              <a:rPr lang="es-ES" altLang="es-CL" smtClean="0"/>
              <a:t>25/03/2019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A052A-1B70-4653-8010-939040974018}" type="datetime1">
              <a:rPr lang="es-ES" altLang="es-CL" smtClean="0"/>
              <a:t>25/03/2019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F28351-DD0C-4076-993B-4B535C31C582}" type="datetime1">
              <a:rPr lang="es-ES" altLang="es-CL" smtClean="0"/>
              <a:t>25/03/2019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A3767-EF34-40B7-87B1-014EC69CB7A7}" type="datetime1">
              <a:rPr lang="es-ES" altLang="es-CL" smtClean="0"/>
              <a:t>25/03/2019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C30AE6E1-12D4-4C97-AEB7-C2A70F48807F}" type="datetime1">
              <a:rPr lang="es-ES" altLang="es-CL" smtClean="0"/>
              <a:t>25/03/2019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31797A7E-F5A1-4EEC-B0A6-B8DF2B985FFC}" type="datetime1">
              <a:rPr lang="es-ES" altLang="es-CL" smtClean="0"/>
              <a:t>25/03/2019</a:t>
            </a:fld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74106B5A-6090-4B28-895B-4AE19C684617}" type="datetime1">
              <a:rPr lang="es-ES" altLang="es-CL" smtClean="0"/>
              <a:t>25/03/2019</a:t>
            </a:fld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47EB52-2C3C-44E9-9C84-C2CFE961604B}" type="datetime1">
              <a:rPr lang="es-ES" altLang="es-CL" smtClean="0"/>
              <a:t>25/03/2019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C4BB-10DD-48A5-BB46-FA5D5A72AEB5}" type="slidenum">
              <a:rPr lang="es-ES" altLang="es-CL" smtClean="0"/>
              <a:pPr/>
              <a:t>1</a:t>
            </a:fld>
            <a:endParaRPr lang="es-ES" alt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64513" cy="10350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Comparación Gasto Promedio respecto Febrero 2019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" altLang="es-CL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(montos en M$ de 2019)</a:t>
            </a:r>
            <a:endParaRPr lang="es-CL" altLang="es-CL" sz="1400" dirty="0" smtClean="0">
              <a:solidFill>
                <a:schemeClr val="accent1"/>
              </a:solidFill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048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37381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DD0AA-B0FF-4BA1-BDDE-01971C810BD7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04993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2768"/>
              </p:ext>
            </p:extLst>
          </p:nvPr>
        </p:nvGraphicFramePr>
        <p:xfrm>
          <a:off x="323850" y="1484784"/>
          <a:ext cx="8496620" cy="432048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507842"/>
                <a:gridCol w="880686"/>
                <a:gridCol w="894030"/>
                <a:gridCol w="840655"/>
                <a:gridCol w="870678"/>
                <a:gridCol w="870678"/>
                <a:gridCol w="974092"/>
                <a:gridCol w="867343"/>
                <a:gridCol w="790616"/>
              </a:tblGrid>
              <a:tr h="385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 28 de Febrero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2010 - 2014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2014 - 2018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2010 - 2019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Gasto Devengado 2019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4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1.880.238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8,0%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3.554.711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9,1%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3.328.450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10,1%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6.307.116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16,1%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ANTOFAGASTA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5.810.722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14,3%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12.365.656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18,3%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9.620.373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17,1%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7.808.438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11,5%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ATACAMA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1.918.824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4.453.020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3.490.184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7,8%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5.253.969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8,9%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COQUIMBO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5.978.962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18,0%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8.229.818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14,5%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7.621.923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17,1%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11.505.724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20,2%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VALPARAISO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4.944.286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13,0%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7.208.484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10,5%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7.217.340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13,3%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14.726.395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21,1%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O'HIGGINS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5.432.903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16,2%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5.903.460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10,8%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5.270.681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12,5%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3.322.171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5,4%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MAULE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6.339.400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13,5%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7.159.519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11,0%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6.959.291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12,3%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9.131.252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12,2%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BIO - BIO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9.013.870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13,6%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16.454.312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15,6%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12.699.004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15,0%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10.945.148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16,3%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ARAUCANIA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5.907.409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10,1%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10.461.388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10,6%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8.174.630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10,1%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7.584.464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6,9%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LOS LAGOS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9.091.673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25,6%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11.297.147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15,5%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9.520.779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19,3%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3.878.161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5,4%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AYSEN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3.001.170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12,1%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5.840.457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13,3%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4.704.280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12,9%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7.228.674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14,8%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MAGALLANES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3.449.850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13,3%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6.006.484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12,5%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5.516.635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14,4%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11.938.226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26,6%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METROPOLITANA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11.941.026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13,5%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13.132.332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12,0%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12.448.612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12,6%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8.293.015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7,4%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LOS RIOS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4.226.464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11,8%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4.498.392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10,2%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4.215.453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12,1%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3.176.516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7,7%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048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ARICA - PARINACOTA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3.205.721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13,3%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3.046.938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3.121.765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13,1%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2.195.246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7,4%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11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ÑUBLE</a:t>
                      </a:r>
                      <a:endParaRPr lang="es-CL" sz="105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0,0%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11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81.299.422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13,6%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119.612.117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13,4%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103.909.401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13,2%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113.294.515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11,3%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81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152401" y="148461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Febrero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1509" name="4 CuadroTexto"/>
          <p:cNvSpPr txBox="1">
            <a:spLocks noChangeArrowheads="1"/>
          </p:cNvSpPr>
          <p:nvPr/>
        </p:nvSpPr>
        <p:spPr bwMode="auto">
          <a:xfrm>
            <a:off x="596902" y="5790456"/>
            <a:ext cx="8064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sz="900" b="1" dirty="0">
                <a:solidFill>
                  <a:schemeClr val="tx1"/>
                </a:solidFill>
                <a:latin typeface="+mn-lt"/>
              </a:rPr>
              <a:t>(*) Incluye Inversión Real, Programas de Mejoramiento de Barrios, Fondo Regional de Iniciativa Local (FRIL), Transferencias Municipalidades para JEC.</a:t>
            </a:r>
            <a:endParaRPr lang="es-CL" sz="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11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583756"/>
              </p:ext>
            </p:extLst>
          </p:nvPr>
        </p:nvGraphicFramePr>
        <p:xfrm>
          <a:off x="484188" y="1412784"/>
          <a:ext cx="8177214" cy="4320471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080120"/>
                <a:gridCol w="1080120"/>
                <a:gridCol w="927494"/>
                <a:gridCol w="950976"/>
                <a:gridCol w="1012613"/>
                <a:gridCol w="1091860"/>
                <a:gridCol w="1021418"/>
                <a:gridCol w="1012613"/>
              </a:tblGrid>
              <a:tr h="6220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REGION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ESTUDIOS PROPIOS DEL GIRO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TRANSFERENCIAS CORRIENTES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OTROS GASTOS CORRIENTES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ACTIVOS NO FINANCIEROS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TRANSFERENCIAS DE CAPITAL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INVERSION EN OBRAS (EMPLEO)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TOTAL INVERSION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143.627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132.611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940.822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5.601.097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6.818.157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391.167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561.272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39.441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7.449.245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8.441.125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460.471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620.197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496.560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4.102.450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5.679.678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14.835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2.131.658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278.292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1.504.384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8.508.819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12.437.988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165.459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2.795.386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12.958.772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15.919.617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592.144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189.186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2.810.024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3.591.354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1.123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156.163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80.033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9.633.803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9.871.122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1.023.580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127.687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10.680.724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11.831.991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1.398.408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636.183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6.164.411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8.199.002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498.925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986.342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2.200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2.704.926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4.192.393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38.000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820.325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658.407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6.297.653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7.814.385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386.560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166.903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132.868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12.219.203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12.905.534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122.719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119.956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585.755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8.136.536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8.964.966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254.795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100.410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7.280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3.071.412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3.433.897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2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164.423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45.646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2.163.049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2.373.118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358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ÑUBLE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358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SUBTOTAL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        567.844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8.316.494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               -  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  7.225.870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     3.861.995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102.502.124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122.474.327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358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570.835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52.081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622.916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3583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GENERAL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567.844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8.316.494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7.225.870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4.432.830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102.554.205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123.097.243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41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164512" cy="962025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Febrero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12</a:t>
            </a:fld>
            <a:endParaRPr lang="en-US" altLang="es-CL"/>
          </a:p>
        </p:txBody>
      </p:sp>
      <p:graphicFrame>
        <p:nvGraphicFramePr>
          <p:cNvPr id="6" name="Chart 15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949966"/>
              </p:ext>
            </p:extLst>
          </p:nvPr>
        </p:nvGraphicFramePr>
        <p:xfrm>
          <a:off x="467544" y="1484784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0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Febrero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2019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0785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13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064594"/>
              </p:ext>
            </p:extLst>
          </p:nvPr>
        </p:nvGraphicFramePr>
        <p:xfrm>
          <a:off x="437496" y="1340768"/>
          <a:ext cx="8166952" cy="4752528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439463"/>
                <a:gridCol w="1189556"/>
                <a:gridCol w="1186224"/>
                <a:gridCol w="1069601"/>
                <a:gridCol w="1132910"/>
                <a:gridCol w="1069601"/>
                <a:gridCol w="1079597"/>
              </a:tblGrid>
              <a:tr h="489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Región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Programa Mejoramiento Barrios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Fondo Regional Iniciativa Local (FRIL)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Transferencias Municipios 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Transferencias FIC - Fomento Productivo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Transferencias al Sector Privado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Total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25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542.257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333.263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607.559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1.483.079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25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2.227.610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39.441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2.267.051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25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496.560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496.560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69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740.331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122.703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1.504.384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2.367.418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52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1.419.074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1.419.074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6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6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551.938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80.033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631.971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28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2.414.697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1.580.017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3.892.308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7.887.022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52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410.165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1.094.733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1.504.898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25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359.076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2.200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361.276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25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706.418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658.407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1.364.825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25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209.678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132.868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342.546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25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569.987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1.189.462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1.759.449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25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146.970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7.280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154.250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25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154.158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154.158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52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ÑUBLE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0625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TOTAL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3.565.193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7.457.009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7.309.380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1.111.144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2.750.851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22.193.577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5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FONDEMA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570.835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570.835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6622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GENERAL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3.565.193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7.457.009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7.309.380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1.681.979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2.750.851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22.764.412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92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14</a:t>
            </a:fld>
            <a:endParaRPr lang="en-US" altLang="es-CL"/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Febrero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2019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413881"/>
              </p:ext>
            </p:extLst>
          </p:nvPr>
        </p:nvGraphicFramePr>
        <p:xfrm>
          <a:off x="611560" y="1372888"/>
          <a:ext cx="8107959" cy="4686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378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 txBox="1">
            <a:spLocks/>
          </p:cNvSpPr>
          <p:nvPr/>
        </p:nvSpPr>
        <p:spPr bwMode="auto">
          <a:xfrm>
            <a:off x="323528" y="137213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Febrero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2019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/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15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917967"/>
              </p:ext>
            </p:extLst>
          </p:nvPr>
        </p:nvGraphicFramePr>
        <p:xfrm>
          <a:off x="484188" y="1556792"/>
          <a:ext cx="8177213" cy="4032447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077168"/>
                <a:gridCol w="729695"/>
                <a:gridCol w="706530"/>
                <a:gridCol w="776024"/>
                <a:gridCol w="706530"/>
                <a:gridCol w="776024"/>
                <a:gridCol w="810772"/>
                <a:gridCol w="857102"/>
                <a:gridCol w="891849"/>
                <a:gridCol w="845519"/>
              </a:tblGrid>
              <a:tr h="66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Terrenos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Edificios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Vehículos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Mobiliarios y Otros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Máquinas y Equipos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Equipos Informáticos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Programas Informáticos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Otros activos no Financieros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119.115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13.496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 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132.611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303.654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210.175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47.443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561.272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547.366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60.596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12.235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620.197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184.617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93.674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278.291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1.814.383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109.671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871.332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2.795.386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110.477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44.510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34.200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189.187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 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127.687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127.687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448.458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187.725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636.183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327.778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71.800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586.763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986.341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64.430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102.473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166.903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464.799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120.956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585.755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100.410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100.410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18382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45.646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 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45.646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7207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ÑUBLE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 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 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 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 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 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 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 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 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103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TOTAL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-  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-  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4.658.820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496.752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2.036.097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34.200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    -  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     -  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7.225.869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39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 txBox="1">
            <a:spLocks/>
          </p:cNvSpPr>
          <p:nvPr/>
        </p:nvSpPr>
        <p:spPr bwMode="auto">
          <a:xfrm>
            <a:off x="35496" y="39241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Febrero 2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019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Adquisición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16</a:t>
            </a:fld>
            <a:endParaRPr lang="en-US" altLang="es-CL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0405373"/>
              </p:ext>
            </p:extLst>
          </p:nvPr>
        </p:nvGraphicFramePr>
        <p:xfrm>
          <a:off x="395537" y="1186471"/>
          <a:ext cx="8280920" cy="4871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65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287114" y="3645024"/>
            <a:ext cx="8569772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28 de Febrero de 2019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3A6-FD23-4CE2-90DB-FC1808D84CF1}" type="slidenum">
              <a:rPr lang="es-ES" altLang="es-CL" smtClean="0"/>
              <a:pPr/>
              <a:t>2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21438" y="65065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251520" y="218336"/>
            <a:ext cx="7954840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28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de Febrero 2019 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467544" y="5234208"/>
            <a:ext cx="8280920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Nota: (*) Región de Ñuble no presenta avance en su ejecución durante el mes de enero, producto que al ser su primer presupuesto, se encuentra en fase de identificación presupuestaria y preparación de su cartera de inversión para iniciar los proyectos nuevos. En el caso de los proyectos de arrastre, conforme a lo señalado en la Ley de Presupuestos, por este año serán ejecutados por la región del Biobío y cancelado con transferencias trimestrales que el Gobierno Regional de Ñuble realizará a esa región.</a:t>
            </a:r>
          </a:p>
          <a:p>
            <a:pPr algn="just" eaLnBrk="1" hangingPunct="1">
              <a:spcBef>
                <a:spcPct val="50000"/>
              </a:spcBef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</a:t>
            </a:r>
            <a:r>
              <a:rPr lang="es-ES" altLang="es-CL" sz="900" b="1" dirty="0" smtClean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– SIGFE: No </a:t>
            </a: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incorpora: Inversión Financiera (Subtítulo 32), Transferencias de Capital al Gobierno Central (Subtítulo 33 – 02), Deuda Flotante (Subtítulo 34) y Saldo Final de Caja (Subtítulo 35</a:t>
            </a:r>
            <a:r>
              <a:rPr lang="es-ES" altLang="es-CL" sz="900" b="1" dirty="0" smtClean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)</a:t>
            </a:r>
            <a:endParaRPr lang="es-ES" altLang="es-CL" sz="900" b="1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456339"/>
              </p:ext>
            </p:extLst>
          </p:nvPr>
        </p:nvGraphicFramePr>
        <p:xfrm>
          <a:off x="539552" y="1094998"/>
          <a:ext cx="8011687" cy="399453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555598"/>
                <a:gridCol w="1764041"/>
                <a:gridCol w="1809273"/>
                <a:gridCol w="1882775"/>
              </a:tblGrid>
              <a:tr h="542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MARCO DE EVALUACION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PRESUPUESTARIA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77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42.381.287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6.818.157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16,1%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7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73.516.729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8.441.125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11,5%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7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ATACAMA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63.461.924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5.679.678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8,9%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7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>
                          <a:effectLst/>
                        </a:rPr>
                        <a:t>COQUIMBO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61.710.845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12.437.988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20,2%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7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VALPARAISO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75.465.528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15.919.617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21,1%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7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O'HIGGINS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66.856.870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3.591.354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7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MAULE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80.836.418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9.871.122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12,2%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7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BIO - BIO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72.399.418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11.831.991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16,3%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7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ARAUCANIA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118.836.913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8.199.003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6,9%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7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LAGOS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77.168.905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4.192.393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5,4%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7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AYSEN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52.968.019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7.814.385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14,8%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7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48.514.058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12.905.534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26,6%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7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121.442.818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8.964.966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730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RIOS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44.838.994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3.433.897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7,7%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77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ARICA - PARINACOTA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32.098.379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2.373.118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7,4%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162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 smtClean="0">
                          <a:effectLst/>
                        </a:rPr>
                        <a:t>ÑUBLE (*)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48.875.176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0,0%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162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1.081.372.281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122.474.328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11,3%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77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FONDEMA  - 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6.164.955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622.916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10,1%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7733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1.087.537.236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123.097.244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11,3%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174926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28 de Febrero d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 2019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300193" y="1062846"/>
            <a:ext cx="25202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11,3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Febrero 2019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7136313"/>
              </p:ext>
            </p:extLst>
          </p:nvPr>
        </p:nvGraphicFramePr>
        <p:xfrm>
          <a:off x="323528" y="1858389"/>
          <a:ext cx="8496945" cy="401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2010 - 2019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Febrero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13,2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(Febrero 2010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–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2019)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317500" y="64801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149448"/>
              </p:ext>
            </p:extLst>
          </p:nvPr>
        </p:nvGraphicFramePr>
        <p:xfrm>
          <a:off x="322728" y="2060848"/>
          <a:ext cx="8398297" cy="414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4198" y="116632"/>
            <a:ext cx="797094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Febrero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 – 2019 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6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/>
                <a:gridCol w="969169"/>
                <a:gridCol w="1105958"/>
                <a:gridCol w="698500"/>
                <a:gridCol w="454025"/>
                <a:gridCol w="884767"/>
                <a:gridCol w="1012825"/>
                <a:gridCol w="698500"/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0872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191527"/>
              </p:ext>
            </p:extLst>
          </p:nvPr>
        </p:nvGraphicFramePr>
        <p:xfrm>
          <a:off x="539552" y="1340768"/>
          <a:ext cx="8136905" cy="455914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485194"/>
                <a:gridCol w="923928"/>
                <a:gridCol w="898024"/>
                <a:gridCol w="990129"/>
                <a:gridCol w="725327"/>
                <a:gridCol w="993007"/>
                <a:gridCol w="1059209"/>
                <a:gridCol w="1062087"/>
              </a:tblGrid>
              <a:tr h="1240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REGION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2019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Estado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2018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5426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Marco Presupuestario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Devengado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Marco Presupuestario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Devengado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42.381.287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6.818.157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1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41.566.821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5.930.722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73.516.729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8.441.125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11,5%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66.233.447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12.482.113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18,8%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63.461.924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5.679.678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60.966.734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1.821.029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61.710.845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12.437.988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59.112.159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4.485.384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75.465.528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15.919.617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72.467.296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6.609.716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66.856.870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3.591.354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62.378.108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3.405.151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80.836.418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9.871.122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12,2%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74.739.499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3.095.836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72.399.418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11.831.991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16,3%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112.562.272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8.115.056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118.836.913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8.199.003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110.043.582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5.662.791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77.168.905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4.192.393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81.974.468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5.583.934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52.968.019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7.814.385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14,8%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53.365.669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6.582.162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12,3%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48.514.058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12.905.534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26,6%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61.676.249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10.104.427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121.442.818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8.964.966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108.545.243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9.069.161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44.838.994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3.433.897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7,7%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42.731.886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2.554.052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32.098.379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2.373.118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7,4%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36.038.619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4.607.933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12,8%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ÑUBLE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48.875.176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L" sz="1100" b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0,0%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1.081.372.281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122.474.328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11,3%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1.044.402.052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90.109.467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8,6%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  - 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6.164.955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622.916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10,1%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6.459.080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664.772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10,3%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1.087.537.236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123.097.244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1.050.861.132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90.774.239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8,6%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80613" y="122599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 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Enero/Febrero </a:t>
            </a:r>
          </a:p>
          <a:p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2019 -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1"/>
          </p:nvPr>
        </p:nvSpPr>
        <p:spPr>
          <a:xfrm>
            <a:off x="6372200" y="6451600"/>
            <a:ext cx="2133600" cy="193675"/>
          </a:xfrm>
        </p:spPr>
        <p:txBody>
          <a:bodyPr/>
          <a:lstStyle/>
          <a:p>
            <a:fld id="{A41DD7BA-F7A8-42A1-A0D9-C835D76E1134}" type="slidenum">
              <a:rPr lang="en-US" altLang="es-CL" smtClean="0"/>
              <a:pPr/>
              <a:t>7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283365"/>
              </p:ext>
            </p:extLst>
          </p:nvPr>
        </p:nvGraphicFramePr>
        <p:xfrm>
          <a:off x="467544" y="1412776"/>
          <a:ext cx="8280920" cy="4392483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588025"/>
                <a:gridCol w="1096159"/>
                <a:gridCol w="1124266"/>
                <a:gridCol w="1169939"/>
                <a:gridCol w="1208586"/>
                <a:gridCol w="1011839"/>
                <a:gridCol w="1082106"/>
              </a:tblGrid>
              <a:tr h="66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ENERO 2019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ENERO 2019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FEBRERO 2019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FEBRERO 2019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Variación Mensual (M$)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Variación Mensual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1.874.439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4,4%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6.818.157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16,1%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4.943.718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11,6%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5.201.379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7,1%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8.441.125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11,5%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3.239.746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4,4%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ATACAMA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2.275.056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3,6%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5.679.678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8,9%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3.404.622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5,4%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COQUIMBO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6.712.178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11,0%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12.437.988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20,2%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5.725.810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9,2%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VALPARAISO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8.975.367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11,9%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15.919.617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21,1%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6.944.250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9,2%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O'HIGGINS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1.742.663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3.591.354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5,4%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1.848.691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MAULE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4.375.185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5,6%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9.871.122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12,2%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5.495.937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6,7%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BIO - BIO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5.139.767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7,2%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11.831.991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16,3%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6.692.224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9,2%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ARAUCANIA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3.918.942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3,4%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8.199.003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6,9%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4.280.061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3,5%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LAGOS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1.351.811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4.192.393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5,4%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2.840.582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3,7%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AYSEN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613.579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7.814.385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14,8%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7.200.806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13,6%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3.738.458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7,7%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12.905.534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26,6%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9.167.076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18,9%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3.994.783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3,3%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8.964.966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7,4%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4.970.183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4,1%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RIOS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1.284.614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3.433.897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7,7%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2.149.283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4,8%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ARICA - PARINACOTA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816.141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 dirty="0">
                          <a:effectLst/>
                        </a:rPr>
                        <a:t>2,5%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2.373.118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7,4%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1.556.977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4,9%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ÑUBLE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 dirty="0">
                          <a:effectLst/>
                        </a:rPr>
                        <a:t>0,0%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0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 dirty="0">
                          <a:effectLst/>
                        </a:rPr>
                        <a:t>0,0%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0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 dirty="0">
                          <a:effectLst/>
                        </a:rPr>
                        <a:t>0,0%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52.014.362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4,9%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122.474.328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11,3%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70.459.966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6,5%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99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FONDEMA  - 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0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 dirty="0">
                          <a:effectLst/>
                        </a:rPr>
                        <a:t>0,0%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622.916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10,1%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592.060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9,6%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99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52.014.362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123.097.244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71.052.026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6,5%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51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451600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 bwMode="auto">
          <a:xfrm>
            <a:off x="37509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  Enero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/Febrero</a:t>
            </a:r>
          </a:p>
          <a:p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2" name="Marcador de número de diapositiva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8</a:t>
            </a:fld>
            <a:endParaRPr lang="en-US" altLang="es-CL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29152"/>
              </p:ext>
            </p:extLst>
          </p:nvPr>
        </p:nvGraphicFramePr>
        <p:xfrm>
          <a:off x="323528" y="1331640"/>
          <a:ext cx="8511356" cy="4833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230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9</a:t>
            </a:fld>
            <a:endParaRPr lang="en-US" altLang="es-CL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37509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Mensual Enero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/Febrero 2019</a:t>
            </a:r>
          </a:p>
          <a:p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% de Ejecución mensual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9011998"/>
              </p:ext>
            </p:extLst>
          </p:nvPr>
        </p:nvGraphicFramePr>
        <p:xfrm>
          <a:off x="251521" y="1312075"/>
          <a:ext cx="864096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556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6257</TotalTime>
  <Words>2573</Words>
  <Application>Microsoft Office PowerPoint</Application>
  <PresentationFormat>Presentación en pantalla (4:3)</PresentationFormat>
  <Paragraphs>1268</Paragraphs>
  <Slides>16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6" baseType="lpstr">
      <vt:lpstr>ＭＳ Ｐゴシック</vt:lpstr>
      <vt:lpstr>ＭＳ Ｐゴシック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28 de Febrero 2019 – Montos Miles $</vt:lpstr>
      <vt:lpstr>Programa de Inversión Gobiernos Regionales Ejecución Presupuestaria al 28 de Febrero de 2019</vt:lpstr>
      <vt:lpstr>Programa de Inversión Gobiernos Regionales Ejecución Presupuestaria Período 2010 - 2019 Mes de Febrero</vt:lpstr>
      <vt:lpstr>Programa de Inversión Gobiernos Regionales Ejecución Presupuestaria Comparativo Febrero 2018 – 2019  Montos en Miles de $ de cada año</vt:lpstr>
      <vt:lpstr>Presentación de PowerPoint</vt:lpstr>
      <vt:lpstr>Presentación de PowerPoint</vt:lpstr>
      <vt:lpstr>Presentación de PowerPoint</vt:lpstr>
      <vt:lpstr>Programa de Inversión Gobiernos Regionales Comparación Gasto Promedio respecto Febrero 2019  (montos en M$ de 2019)</vt:lpstr>
      <vt:lpstr>Programa de Inversión Gobiernos Regionales Ejecución Presupuestaria por Tipo de Gasto Febrero 2019 Montos en Miles de $</vt:lpstr>
      <vt:lpstr>Programa de Inversión Gobiernos Regionales Ejecución Presupuestaria por Tipo de Gasto Febrero 2019 Montos en Miles de $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Juan Humberto Miranda Vergara</cp:lastModifiedBy>
  <cp:revision>199</cp:revision>
  <cp:lastPrinted>2019-02-28T21:24:57Z</cp:lastPrinted>
  <dcterms:created xsi:type="dcterms:W3CDTF">2010-11-27T19:44:20Z</dcterms:created>
  <dcterms:modified xsi:type="dcterms:W3CDTF">2019-03-25T11:49:29Z</dcterms:modified>
</cp:coreProperties>
</file>