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9"/>
  </p:notesMasterIdLst>
  <p:handoutMasterIdLst>
    <p:handoutMasterId r:id="rId20"/>
  </p:handoutMasterIdLst>
  <p:sldIdLst>
    <p:sldId id="275" r:id="rId3"/>
    <p:sldId id="304" r:id="rId4"/>
    <p:sldId id="349" r:id="rId5"/>
    <p:sldId id="350" r:id="rId6"/>
    <p:sldId id="351" r:id="rId7"/>
    <p:sldId id="352" r:id="rId8"/>
    <p:sldId id="360" r:id="rId9"/>
    <p:sldId id="361" r:id="rId10"/>
    <p:sldId id="362" r:id="rId11"/>
    <p:sldId id="353" r:id="rId12"/>
    <p:sldId id="354" r:id="rId13"/>
    <p:sldId id="355" r:id="rId14"/>
    <p:sldId id="356" r:id="rId15"/>
    <p:sldId id="357" r:id="rId16"/>
    <p:sldId id="358" r:id="rId17"/>
    <p:sldId id="359" r:id="rId1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202"/>
    <a:srgbClr val="005FA1"/>
    <a:srgbClr val="E17068"/>
    <a:srgbClr val="EF4143"/>
    <a:srgbClr val="404040"/>
    <a:srgbClr val="808080"/>
    <a:srgbClr val="CCCCCC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2" autoAdjust="0"/>
    <p:restoredTop sz="94420" autoAdjust="0"/>
  </p:normalViewPr>
  <p:slideViewPr>
    <p:cSldViewPr snapToObjects="1">
      <p:cViewPr varScale="1">
        <p:scale>
          <a:sx n="116" d="100"/>
          <a:sy n="116" d="100"/>
        </p:scale>
        <p:origin x="678" y="108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9\CONTROL%20DEL%20GASTO\GASTO%20MENSUAL\CONTROL%20GASTO%20MARZO%20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9\CONTROL%20DEL%20GASTO\GASTO%20MENSUAL\CONTROL%20GASTO%20MARZO%202019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9\CONTROL%20DEL%20GASTO\GASTO%20MENSUAL\CONTROL%20GASTO%20MARZO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9\CONTROL%20DEL%20GASTO\GASTO%20MENSUAL\CONTROL%20GASTO%20MARZO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9\CONTROL%20DEL%20GASTO\GASTO%20MENSUAL\CONTROL%20GASTO%20MARZO%202019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9\CONTROL%20DEL%20GASTO\GASTO%20MENSUAL\CONTROL%20GASTO%20MARZO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9\CONTROL%20DEL%20GASTO\GASTO%20MENSUAL\CONTROL%20GASTO%20MARZO%20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83775478549459E-2"/>
          <c:y val="0.10831132568777066"/>
          <c:w val="0.87509693065487437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1.8383095256571513E-3"/>
                  <c:y val="-2.9419931975958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250039498020633E-3"/>
                  <c:y val="-2.0403485067325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91271951641611E-3"/>
                  <c:y val="-3.95875071829040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3.4269207473326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0666483725173442E-3"/>
                  <c:y val="1.28297611086817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83876302917079E-2"/>
                      <c:h val="4.8112862408258891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36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5536122591434895E-3"/>
                  <c:y val="-1.7109754771777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816840095078976E-3"/>
                  <c:y val="8.91932887087338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6.05374501417460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1.7804306116141143E-3"/>
                  <c:y val="-1.5344594928558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278297100310477E-2"/>
                      <c:h val="3.7849504300679945E-2"/>
                    </c:manualLayout>
                  </c15:layout>
                </c:ext>
              </c:extLst>
            </c:dLbl>
            <c:dLbl>
              <c:idx val="14"/>
              <c:layout>
                <c:manualLayout>
                  <c:x val="1.991277124997989E-3"/>
                  <c:y val="-1.3326499867989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Subsecretario'!$A$6:$A$21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ARAUCANIA</c:v>
                </c:pt>
                <c:pt idx="12">
                  <c:v>LOS RIOS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'Carpeta Subsecretario'!$K$6:$K$21</c:f>
              <c:numCache>
                <c:formatCode>0.0%</c:formatCode>
                <c:ptCount val="16"/>
                <c:pt idx="0">
                  <c:v>0.12225034268735692</c:v>
                </c:pt>
                <c:pt idx="1">
                  <c:v>0.22840964220954318</c:v>
                </c:pt>
                <c:pt idx="2">
                  <c:v>0.17304380582521006</c:v>
                </c:pt>
                <c:pt idx="3">
                  <c:v>0.1664974245252345</c:v>
                </c:pt>
                <c:pt idx="4">
                  <c:v>0.25823802815058056</c:v>
                </c:pt>
                <c:pt idx="5">
                  <c:v>0.26117244579951826</c:v>
                </c:pt>
                <c:pt idx="6">
                  <c:v>0.13932822976754036</c:v>
                </c:pt>
                <c:pt idx="7">
                  <c:v>9.7810157190486677E-2</c:v>
                </c:pt>
                <c:pt idx="8">
                  <c:v>0.21462831616308334</c:v>
                </c:pt>
                <c:pt idx="9">
                  <c:v>0</c:v>
                </c:pt>
                <c:pt idx="10">
                  <c:v>0.26955032189907541</c:v>
                </c:pt>
                <c:pt idx="11">
                  <c:v>0.12679441150863008</c:v>
                </c:pt>
                <c:pt idx="12">
                  <c:v>0.15029413848716031</c:v>
                </c:pt>
                <c:pt idx="13">
                  <c:v>0.18061426967621877</c:v>
                </c:pt>
                <c:pt idx="14">
                  <c:v>0.27635047578562111</c:v>
                </c:pt>
                <c:pt idx="15">
                  <c:v>0.43321226601988233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8822528"/>
        <c:axId val="348821968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Subsecretario'!$A$6:$A$21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ARAUCANIA</c:v>
                </c:pt>
                <c:pt idx="12">
                  <c:v>LOS RIOS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'Carpeta Subsecretario'!$M$6:$M$21</c:f>
              <c:numCache>
                <c:formatCode>0.0%</c:formatCode>
                <c:ptCount val="16"/>
                <c:pt idx="0">
                  <c:v>0.1887584413515023</c:v>
                </c:pt>
                <c:pt idx="1">
                  <c:v>0.1887584413515023</c:v>
                </c:pt>
                <c:pt idx="2">
                  <c:v>0.1887584413515023</c:v>
                </c:pt>
                <c:pt idx="3">
                  <c:v>0.1887584413515023</c:v>
                </c:pt>
                <c:pt idx="4">
                  <c:v>0.1887584413515023</c:v>
                </c:pt>
                <c:pt idx="5">
                  <c:v>0.1887584413515023</c:v>
                </c:pt>
                <c:pt idx="6">
                  <c:v>0.1887584413515023</c:v>
                </c:pt>
                <c:pt idx="7">
                  <c:v>0.1887584413515023</c:v>
                </c:pt>
                <c:pt idx="8">
                  <c:v>0.1887584413515023</c:v>
                </c:pt>
                <c:pt idx="9">
                  <c:v>0.1887584413515023</c:v>
                </c:pt>
                <c:pt idx="10">
                  <c:v>0.1887584413515023</c:v>
                </c:pt>
                <c:pt idx="11">
                  <c:v>0.1887584413515023</c:v>
                </c:pt>
                <c:pt idx="12">
                  <c:v>0.1887584413515023</c:v>
                </c:pt>
                <c:pt idx="13">
                  <c:v>0.1887584413515023</c:v>
                </c:pt>
                <c:pt idx="14">
                  <c:v>0.1887584413515023</c:v>
                </c:pt>
                <c:pt idx="15">
                  <c:v>0.1887584413515023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8822528"/>
        <c:axId val="348821968"/>
      </c:lineChart>
      <c:valAx>
        <c:axId val="348821968"/>
        <c:scaling>
          <c:orientation val="minMax"/>
          <c:max val="0.45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b="1"/>
            </a:pPr>
            <a:endParaRPr lang="es-CL"/>
          </a:p>
        </c:txPr>
        <c:crossAx val="348822528"/>
        <c:crosses val="max"/>
        <c:crossBetween val="between"/>
      </c:valAx>
      <c:catAx>
        <c:axId val="34882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800" b="1"/>
            </a:pPr>
            <a:endParaRPr lang="es-CL"/>
          </a:p>
        </c:txPr>
        <c:crossAx val="3488219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260825208432206E-2"/>
          <c:y val="5.5532946539577292E-2"/>
          <c:w val="0.92342475326335138"/>
          <c:h val="0.878541649399088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4.6465380850818343E-3"/>
                  <c:y val="-3.30759461518923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910001874114872E-3"/>
                  <c:y val="-4.46037592075184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8789224680765194E-4"/>
                  <c:y val="-5.84152507252382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2037310393024E-3"/>
                  <c:y val="-1.28810609200165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6714983202102242E-3"/>
                  <c:y val="-4.69618731869042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14605E-4"/>
                  <c:y val="-3.0861315722631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687968194941149E-3"/>
                  <c:y val="-5.10261620523241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4.7350266700533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4.0860423649202049E-5"/>
                  <c:y val="-6.40030480060960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0169828807180946E-2"/>
                  <c:y val="-4.93860339825943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294244430908132E-2"/>
                      <c:h val="7.7371114794861168E-2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1545737407073188E-3"/>
                  <c:y val="-5.16611633223266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6.0628905257810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Subsecretario'!$B$5:$O$5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PROMEDIO</c:v>
                </c:pt>
                <c:pt idx="11">
                  <c:v>media nacional</c:v>
                </c:pt>
              </c:strCache>
            </c:strRef>
          </c:cat>
          <c:val>
            <c:numRef>
              <c:f>'Carpeta Subsecretario'!$B$22:$K$22</c:f>
              <c:numCache>
                <c:formatCode>0.0%</c:formatCode>
                <c:ptCount val="10"/>
                <c:pt idx="0">
                  <c:v>0.24362869651436464</c:v>
                </c:pt>
                <c:pt idx="1">
                  <c:v>0.13796602670820055</c:v>
                </c:pt>
                <c:pt idx="2">
                  <c:v>0.18891385482708131</c:v>
                </c:pt>
                <c:pt idx="3">
                  <c:v>0.2199676939970707</c:v>
                </c:pt>
                <c:pt idx="4">
                  <c:v>0.19338137038579317</c:v>
                </c:pt>
                <c:pt idx="5">
                  <c:v>0.25273482027595567</c:v>
                </c:pt>
                <c:pt idx="6">
                  <c:v>0.22605136387596714</c:v>
                </c:pt>
                <c:pt idx="7">
                  <c:v>0.23392630513357154</c:v>
                </c:pt>
                <c:pt idx="8">
                  <c:v>0.16480466273325578</c:v>
                </c:pt>
                <c:pt idx="9">
                  <c:v>0.1887584413515023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203115488"/>
        <c:axId val="203116048"/>
      </c:barChart>
      <c:lineChart>
        <c:grouping val="standard"/>
        <c:varyColors val="0"/>
        <c:ser>
          <c:idx val="1"/>
          <c:order val="1"/>
          <c:marker>
            <c:symbol val="none"/>
          </c:marker>
          <c:cat>
            <c:numRef>
              <c:f>'Carpeta Subsecretario'!$B$5:$K$5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'Carpeta Subsecretario'!$B$23:$K$23</c:f>
              <c:numCache>
                <c:formatCode>0.0%</c:formatCode>
                <c:ptCount val="10"/>
                <c:pt idx="0">
                  <c:v>0.2050133235802763</c:v>
                </c:pt>
                <c:pt idx="1">
                  <c:v>0.2050133235802763</c:v>
                </c:pt>
                <c:pt idx="2">
                  <c:v>0.2050133235802763</c:v>
                </c:pt>
                <c:pt idx="3">
                  <c:v>0.2050133235802763</c:v>
                </c:pt>
                <c:pt idx="4">
                  <c:v>0.2050133235802763</c:v>
                </c:pt>
                <c:pt idx="5">
                  <c:v>0.2050133235802763</c:v>
                </c:pt>
                <c:pt idx="6">
                  <c:v>0.2050133235802763</c:v>
                </c:pt>
                <c:pt idx="7">
                  <c:v>0.2050133235802763</c:v>
                </c:pt>
                <c:pt idx="8">
                  <c:v>0.2050133235802763</c:v>
                </c:pt>
                <c:pt idx="9">
                  <c:v>0.2050133235802763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115488"/>
        <c:axId val="203116048"/>
      </c:lineChart>
      <c:catAx>
        <c:axId val="20311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203116048"/>
        <c:crosses val="autoZero"/>
        <c:auto val="1"/>
        <c:lblAlgn val="ctr"/>
        <c:lblOffset val="100"/>
        <c:noMultiLvlLbl val="0"/>
      </c:catAx>
      <c:valAx>
        <c:axId val="203116048"/>
        <c:scaling>
          <c:orientation val="minMax"/>
          <c:max val="0.30000000000000004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20311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5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941583119117036E-2"/>
          <c:y val="5.7494847779731517E-2"/>
          <c:w val="0.87288398405271139"/>
          <c:h val="0.7315369409578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GASTO!$B$47</c:f>
              <c:strCache>
                <c:ptCount val="1"/>
                <c:pt idx="0">
                  <c:v>GASTO DEVENGADO FEBRERO 2019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GASTO!$A$48:$A$63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ARAUCANIA</c:v>
                </c:pt>
                <c:pt idx="12">
                  <c:v>LOS RIOS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GASTO!$B$49:$B$63</c:f>
              <c:numCache>
                <c:formatCode>#,##0</c:formatCode>
                <c:ptCount val="15"/>
                <c:pt idx="0">
                  <c:v>1874439</c:v>
                </c:pt>
                <c:pt idx="1">
                  <c:v>5201379</c:v>
                </c:pt>
                <c:pt idx="2">
                  <c:v>2275056</c:v>
                </c:pt>
                <c:pt idx="3">
                  <c:v>6712178</c:v>
                </c:pt>
                <c:pt idx="4">
                  <c:v>8975367</c:v>
                </c:pt>
                <c:pt idx="5">
                  <c:v>3994783</c:v>
                </c:pt>
                <c:pt idx="6">
                  <c:v>1742663</c:v>
                </c:pt>
                <c:pt idx="7">
                  <c:v>4375185</c:v>
                </c:pt>
                <c:pt idx="8">
                  <c:v>0</c:v>
                </c:pt>
                <c:pt idx="9">
                  <c:v>5139767</c:v>
                </c:pt>
                <c:pt idx="10">
                  <c:v>3918942</c:v>
                </c:pt>
                <c:pt idx="11">
                  <c:v>1284614</c:v>
                </c:pt>
                <c:pt idx="12">
                  <c:v>1351811</c:v>
                </c:pt>
                <c:pt idx="13">
                  <c:v>613579</c:v>
                </c:pt>
                <c:pt idx="14">
                  <c:v>3738458</c:v>
                </c:pt>
              </c:numCache>
            </c:numRef>
          </c:val>
        </c:ser>
        <c:ser>
          <c:idx val="1"/>
          <c:order val="1"/>
          <c:tx>
            <c:strRef>
              <c:f>GASTO!$D$47</c:f>
              <c:strCache>
                <c:ptCount val="1"/>
                <c:pt idx="0">
                  <c:v>GASTO DEVENGADO MARZO 2019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GASTO!$A$48:$A$63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ARAUCANIA</c:v>
                </c:pt>
                <c:pt idx="12">
                  <c:v>LOS RIOS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GASTO!$D$49:$D$63</c:f>
              <c:numCache>
                <c:formatCode>#,##0</c:formatCode>
                <c:ptCount val="15"/>
                <c:pt idx="0">
                  <c:v>9848823</c:v>
                </c:pt>
                <c:pt idx="1">
                  <c:v>12760809</c:v>
                </c:pt>
                <c:pt idx="2">
                  <c:v>10624521</c:v>
                </c:pt>
                <c:pt idx="3">
                  <c:v>15903355</c:v>
                </c:pt>
                <c:pt idx="4">
                  <c:v>19944736</c:v>
                </c:pt>
                <c:pt idx="5">
                  <c:v>17060861</c:v>
                </c:pt>
                <c:pt idx="6">
                  <c:v>6572363</c:v>
                </c:pt>
                <c:pt idx="7">
                  <c:v>16836265</c:v>
                </c:pt>
                <c:pt idx="8">
                  <c:v>0</c:v>
                </c:pt>
                <c:pt idx="9">
                  <c:v>19362670</c:v>
                </c:pt>
                <c:pt idx="10">
                  <c:v>15200923</c:v>
                </c:pt>
                <c:pt idx="11">
                  <c:v>7101478</c:v>
                </c:pt>
                <c:pt idx="12">
                  <c:v>13327780</c:v>
                </c:pt>
                <c:pt idx="13">
                  <c:v>13989867</c:v>
                </c:pt>
                <c:pt idx="14">
                  <c:v>21016885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339176112"/>
        <c:axId val="337755536"/>
      </c:barChart>
      <c:lineChart>
        <c:grouping val="standard"/>
        <c:varyColors val="0"/>
        <c:ser>
          <c:idx val="2"/>
          <c:order val="2"/>
          <c:tx>
            <c:strRef>
              <c:f>GASTO!$G$47</c:f>
              <c:strCache>
                <c:ptCount val="1"/>
                <c:pt idx="0">
                  <c:v>% Variación Mensual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2"/>
            <c:marker>
              <c:symbol val="none"/>
            </c:marker>
            <c:bubble3D val="0"/>
            <c:spPr>
              <a:ln w="38100" cap="rnd">
                <a:solidFill>
                  <a:schemeClr val="accent3"/>
                </a:solidFill>
                <a:round/>
              </a:ln>
              <a:effectLst/>
            </c:spPr>
          </c:dPt>
          <c:dPt>
            <c:idx val="14"/>
            <c:marker>
              <c:symbol val="none"/>
            </c:marker>
            <c:bubble3D val="0"/>
            <c:spPr>
              <a:ln w="38100" cap="rnd">
                <a:solidFill>
                  <a:schemeClr val="accent3"/>
                </a:solidFill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526574923640766E-2"/>
                  <c:y val="5.24021323368794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0031264616047736E-3"/>
                  <c:y val="1.194949543236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526574923640766E-2"/>
                      <c:h val="4.089358167661592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6.2539080770059952E-4"/>
                  <c:y val="1.8400501679456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78048300064676E-2"/>
                      <c:h val="3.6794031900067782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5.0031264616047962E-3"/>
                  <c:y val="3.7071230382812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6260161000215587E-2"/>
                  <c:y val="-3.21434049003380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016522037245511E-3"/>
                  <c:y val="-5.15456388213321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0237007358239816E-2"/>
                  <c:y val="2.2072966608040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0583188254156066E-2"/>
                  <c:y val="-3.942193991133632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990452104371124E-2"/>
                  <c:y val="-5.9043276824678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0604067443326452E-2"/>
                  <c:y val="-1.4859332559169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9.833211718622106E-3"/>
                  <c:y val="1.2848730630133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6.2539080770060871E-3"/>
                  <c:y val="2.7022702389749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6.8884581516539291E-3"/>
                  <c:y val="2.8496833961760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1718885157663976E-2"/>
                  <c:y val="-4.0188136436097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0012505846419185E-2"/>
                  <c:y val="-4.2439917643832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3.7523448462037806E-3"/>
                  <c:y val="-2.1080363657851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GASTO!$G$49:$G$63</c:f>
              <c:numCache>
                <c:formatCode>0.0%</c:formatCode>
                <c:ptCount val="15"/>
                <c:pt idx="0">
                  <c:v>6.7533050613823115E-2</c:v>
                </c:pt>
                <c:pt idx="1">
                  <c:v>5.8224701183054395E-2</c:v>
                </c:pt>
                <c:pt idx="2">
                  <c:v>7.7000011871940222E-2</c:v>
                </c:pt>
                <c:pt idx="3">
                  <c:v>5.6685318898260312E-2</c:v>
                </c:pt>
                <c:pt idx="4">
                  <c:v>5.0220274365694872E-2</c:v>
                </c:pt>
                <c:pt idx="5">
                  <c:v>6.5507758967859153E-2</c:v>
                </c:pt>
                <c:pt idx="6">
                  <c:v>4.4093104627302072E-2</c:v>
                </c:pt>
                <c:pt idx="7">
                  <c:v>9.2516002873793357E-2</c:v>
                </c:pt>
                <c:pt idx="8">
                  <c:v>0</c:v>
                </c:pt>
                <c:pt idx="9">
                  <c:v>0.10612371811063059</c:v>
                </c:pt>
                <c:pt idx="10">
                  <c:v>5.7800672164357483E-2</c:v>
                </c:pt>
                <c:pt idx="11">
                  <c:v>7.3711309710939324E-2</c:v>
                </c:pt>
                <c:pt idx="12">
                  <c:v>0.12628677857083118</c:v>
                </c:pt>
                <c:pt idx="13">
                  <c:v>0.12882022739177423</c:v>
                </c:pt>
                <c:pt idx="14">
                  <c:v>0.16719588783935579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7756656"/>
        <c:axId val="337756096"/>
      </c:lineChart>
      <c:catAx>
        <c:axId val="33917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7755536"/>
        <c:crosses val="autoZero"/>
        <c:auto val="1"/>
        <c:lblAlgn val="ctr"/>
        <c:lblOffset val="100"/>
        <c:noMultiLvlLbl val="0"/>
      </c:catAx>
      <c:valAx>
        <c:axId val="337755536"/>
        <c:scaling>
          <c:orientation val="minMax"/>
          <c:max val="25000000"/>
          <c:min val="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* #,##0_);_(* \(#,##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9176112"/>
        <c:crosses val="autoZero"/>
        <c:crossBetween val="between"/>
      </c:valAx>
      <c:valAx>
        <c:axId val="337756096"/>
        <c:scaling>
          <c:orientation val="minMax"/>
          <c:max val="0.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7756656"/>
        <c:crosses val="max"/>
        <c:crossBetween val="between"/>
      </c:valAx>
      <c:catAx>
        <c:axId val="337756656"/>
        <c:scaling>
          <c:orientation val="minMax"/>
        </c:scaling>
        <c:delete val="1"/>
        <c:axPos val="b"/>
        <c:majorTickMark val="none"/>
        <c:minorTickMark val="none"/>
        <c:tickLblPos val="nextTo"/>
        <c:crossAx val="3377560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Anualizado!$B$55</c:f>
              <c:strCache>
                <c:ptCount val="1"/>
                <c:pt idx="0">
                  <c:v>ene-19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Anualizado!$A$56:$A$71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ARAUCANIA</c:v>
                </c:pt>
                <c:pt idx="12">
                  <c:v>LOS RIOS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Anualizado!$B$56:$B$71</c:f>
              <c:numCache>
                <c:formatCode>0.0%</c:formatCode>
                <c:ptCount val="16"/>
                <c:pt idx="0">
                  <c:v>2.5426237256404756E-2</c:v>
                </c:pt>
                <c:pt idx="1">
                  <c:v>4.4495729944454845E-2</c:v>
                </c:pt>
                <c:pt idx="2">
                  <c:v>7.0750957921427646E-2</c:v>
                </c:pt>
                <c:pt idx="3">
                  <c:v>3.584914948371247E-2</c:v>
                </c:pt>
                <c:pt idx="4">
                  <c:v>0.10978359499092592</c:v>
                </c:pt>
                <c:pt idx="5">
                  <c:v>0.11935615261393316</c:v>
                </c:pt>
                <c:pt idx="6">
                  <c:v>3.3133635176272595E-2</c:v>
                </c:pt>
                <c:pt idx="7">
                  <c:v>2.664131659543743E-2</c:v>
                </c:pt>
                <c:pt idx="8">
                  <c:v>5.5518147423418457E-2</c:v>
                </c:pt>
                <c:pt idx="9">
                  <c:v>0</c:v>
                </c:pt>
                <c:pt idx="10">
                  <c:v>7.1752970184116693E-2</c:v>
                </c:pt>
                <c:pt idx="11">
                  <c:v>3.3652509367111533E-2</c:v>
                </c:pt>
                <c:pt idx="12">
                  <c:v>2.8980131568273206E-2</c:v>
                </c:pt>
                <c:pt idx="13">
                  <c:v>1.7662657998036714E-2</c:v>
                </c:pt>
                <c:pt idx="14">
                  <c:v>1.1593801933332639E-2</c:v>
                </c:pt>
                <c:pt idx="15">
                  <c:v>7.7079450022822044E-2</c:v>
                </c:pt>
              </c:numCache>
            </c:numRef>
          </c:val>
        </c:ser>
        <c:ser>
          <c:idx val="1"/>
          <c:order val="1"/>
          <c:tx>
            <c:strRef>
              <c:f>Anualizado!$C$55</c:f>
              <c:strCache>
                <c:ptCount val="1"/>
                <c:pt idx="0">
                  <c:v>feb-19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Anualizado!$A$56:$A$71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ARAUCANIA</c:v>
                </c:pt>
                <c:pt idx="12">
                  <c:v>LOS RIOS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Anualizado!$C$56:$C$71</c:f>
              <c:numCache>
                <c:formatCode>0.0%</c:formatCode>
                <c:ptCount val="16"/>
                <c:pt idx="0">
                  <c:v>4.8506405884234834E-2</c:v>
                </c:pt>
                <c:pt idx="1">
                  <c:v>0.11638086165126522</c:v>
                </c:pt>
                <c:pt idx="2">
                  <c:v>4.4068146720728021E-2</c:v>
                </c:pt>
                <c:pt idx="3">
                  <c:v>5.3648263169581809E-2</c:v>
                </c:pt>
                <c:pt idx="4">
                  <c:v>9.1769114261394322E-2</c:v>
                </c:pt>
                <c:pt idx="5">
                  <c:v>9.1596018819890226E-2</c:v>
                </c:pt>
                <c:pt idx="6">
                  <c:v>4.0686835623408614E-2</c:v>
                </c:pt>
                <c:pt idx="7">
                  <c:v>2.7075735967747174E-2</c:v>
                </c:pt>
                <c:pt idx="8">
                  <c:v>6.6594165865871524E-2</c:v>
                </c:pt>
                <c:pt idx="9">
                  <c:v>0</c:v>
                </c:pt>
                <c:pt idx="10">
                  <c:v>9.167363360432812E-2</c:v>
                </c:pt>
                <c:pt idx="11">
                  <c:v>3.5341229977161062E-2</c:v>
                </c:pt>
                <c:pt idx="12">
                  <c:v>4.7602697207947776E-2</c:v>
                </c:pt>
                <c:pt idx="13">
                  <c:v>3.6664833107350879E-2</c:v>
                </c:pt>
                <c:pt idx="14">
                  <c:v>0.13593644646051423</c:v>
                </c:pt>
                <c:pt idx="15">
                  <c:v>0.18893692815770449</c:v>
                </c:pt>
              </c:numCache>
            </c:numRef>
          </c:val>
        </c:ser>
        <c:ser>
          <c:idx val="2"/>
          <c:order val="2"/>
          <c:tx>
            <c:strRef>
              <c:f>Anualizado!$D$55</c:f>
              <c:strCache>
                <c:ptCount val="1"/>
                <c:pt idx="0">
                  <c:v>mar-19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Anualizado!$A$56:$A$71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ARAUCANIA</c:v>
                </c:pt>
                <c:pt idx="12">
                  <c:v>LOS RIOS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Anualizado!$D$56:$D$71</c:f>
              <c:numCache>
                <c:formatCode>0.0%</c:formatCode>
                <c:ptCount val="16"/>
                <c:pt idx="0">
                  <c:v>4.831769954671733E-2</c:v>
                </c:pt>
                <c:pt idx="1">
                  <c:v>6.7533050613823115E-2</c:v>
                </c:pt>
                <c:pt idx="2">
                  <c:v>5.8224701183054395E-2</c:v>
                </c:pt>
                <c:pt idx="3">
                  <c:v>7.7000011871940222E-2</c:v>
                </c:pt>
                <c:pt idx="4">
                  <c:v>5.6685318898260312E-2</c:v>
                </c:pt>
                <c:pt idx="5">
                  <c:v>5.0220274365694872E-2</c:v>
                </c:pt>
                <c:pt idx="6">
                  <c:v>6.5507758967859153E-2</c:v>
                </c:pt>
                <c:pt idx="7">
                  <c:v>4.4093104627302072E-2</c:v>
                </c:pt>
                <c:pt idx="8">
                  <c:v>9.2516002873793357E-2</c:v>
                </c:pt>
                <c:pt idx="9">
                  <c:v>0</c:v>
                </c:pt>
                <c:pt idx="10">
                  <c:v>0.10612371811063059</c:v>
                </c:pt>
                <c:pt idx="11">
                  <c:v>5.7800672164357483E-2</c:v>
                </c:pt>
                <c:pt idx="12">
                  <c:v>7.3711309710939324E-2</c:v>
                </c:pt>
                <c:pt idx="13">
                  <c:v>0.12628677857083118</c:v>
                </c:pt>
                <c:pt idx="14">
                  <c:v>0.12882022739177423</c:v>
                </c:pt>
                <c:pt idx="15">
                  <c:v>0.16719588783935579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3474736"/>
        <c:axId val="203475296"/>
        <c:axId val="0"/>
      </c:bar3DChart>
      <c:catAx>
        <c:axId val="20347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475296"/>
        <c:crosses val="autoZero"/>
        <c:auto val="1"/>
        <c:lblAlgn val="ctr"/>
        <c:lblOffset val="100"/>
        <c:noMultiLvlLbl val="0"/>
      </c:catAx>
      <c:valAx>
        <c:axId val="203475296"/>
        <c:scaling>
          <c:orientation val="minMax"/>
          <c:max val="0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47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solidFill>
        <a:schemeClr val="accent3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RESUMEN!$B$81:$G$81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RESUMEN!$B$100:$G$100</c:f>
              <c:numCache>
                <c:formatCode>_(* #,##0_);_(* \(#,##0\);_(* "-"??_);_(@_)</c:formatCode>
                <c:ptCount val="6"/>
                <c:pt idx="0">
                  <c:v>729052</c:v>
                </c:pt>
                <c:pt idx="1">
                  <c:v>11444879</c:v>
                </c:pt>
                <c:pt idx="2">
                  <c:v>0</c:v>
                </c:pt>
                <c:pt idx="3">
                  <c:v>10178720</c:v>
                </c:pt>
                <c:pt idx="4">
                  <c:v>14428367</c:v>
                </c:pt>
                <c:pt idx="5">
                  <c:v>167233041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62442170272552"/>
          <c:y val="0.2147117296222664"/>
          <c:w val="0.64453273061477256"/>
          <c:h val="0.5593101756912592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bg2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4903209886615363E-3"/>
                  <c:y val="0.1306508455826719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8627607620973937E-3"/>
                  <c:y val="0.1219918285562217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4926127795371217E-2"/>
                  <c:y val="5.79623570910494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474636150640211E-2"/>
                  <c:y val="-6.918071622756896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Subt.33'!$B$148:$F$148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Subt.33'!$B$167:$F$167</c:f>
              <c:numCache>
                <c:formatCode>_(* #,##0_);_(* \(#,##0\);_(* "-"??_);_(@_)</c:formatCode>
                <c:ptCount val="5"/>
                <c:pt idx="0">
                  <c:v>5184691</c:v>
                </c:pt>
                <c:pt idx="1">
                  <c:v>13468813</c:v>
                </c:pt>
                <c:pt idx="2">
                  <c:v>9780344</c:v>
                </c:pt>
                <c:pt idx="3">
                  <c:v>7089068</c:v>
                </c:pt>
                <c:pt idx="4">
                  <c:v>7339299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2432585208952017E-2"/>
                  <c:y val="3.880748508494822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1227624605569387E-2"/>
                  <c:y val="0.1236689554745356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976173605195205E-2"/>
                  <c:y val="1.511831362190967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27454280550623789"/>
                  <c:y val="-2.57983261802661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8.1727028813005961E-2"/>
                  <c:y val="-0.15164555942488819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Financieros'!$D$19:$K$19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6091487</c:v>
                </c:pt>
                <c:pt idx="3">
                  <c:v>1152731</c:v>
                </c:pt>
                <c:pt idx="4">
                  <c:v>2684821</c:v>
                </c:pt>
                <c:pt idx="5">
                  <c:v>86698</c:v>
                </c:pt>
                <c:pt idx="6">
                  <c:v>0</c:v>
                </c:pt>
                <c:pt idx="7">
                  <c:v>162983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4/29/2019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4887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12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92995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13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43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D2FEBA1-9D26-4ED2-ADF8-B000600CF472}" type="datetime1">
              <a:rPr lang="es-ES" altLang="es-CL" smtClean="0"/>
              <a:t>29/04/2019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ED4BA-BDA8-45E7-AF09-50352C226487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A32CFB-78EA-475B-B944-BD46E20A286E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C2CAA-722A-401D-8F74-33DF6279AA99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18E9E-B2E1-4C09-A634-1E87D46656E1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E7F9-F67F-4C10-A7DB-C0D170D8AF1A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72AFD-47FC-4372-880C-1D69E0F59706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A312E-0819-4EF0-B459-AC62189823BB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3F21A-A730-4794-918D-095F6CA7938F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A052A-1B70-4653-8010-939040974018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28351-DD0C-4076-993B-4B535C31C582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A3767-EF34-40B7-87B1-014EC69CB7A7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C30AE6E1-12D4-4C97-AEB7-C2A70F48807F}" type="datetime1">
              <a:rPr lang="es-ES" altLang="es-CL" smtClean="0"/>
              <a:t>29/04/2019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31797A7E-F5A1-4EEC-B0A6-B8DF2B985FFC}" type="datetime1">
              <a:rPr lang="es-ES" altLang="es-CL" smtClean="0"/>
              <a:t>29/04/2019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74106B5A-6090-4B28-895B-4AE19C684617}" type="datetime1">
              <a:rPr lang="es-ES" altLang="es-CL" smtClean="0"/>
              <a:t>29/04/2019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47EB52-2C3C-44E9-9C84-C2CFE961604B}" type="datetime1">
              <a:rPr lang="es-ES" altLang="es-CL" smtClean="0"/>
              <a:t>29/04/2019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C4BB-10DD-48A5-BB46-FA5D5A72AEB5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Marzo 2019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2019)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04993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49848"/>
              </p:ext>
            </p:extLst>
          </p:nvPr>
        </p:nvGraphicFramePr>
        <p:xfrm>
          <a:off x="323850" y="1412773"/>
          <a:ext cx="8496622" cy="4320479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07842"/>
                <a:gridCol w="880686"/>
                <a:gridCol w="894030"/>
                <a:gridCol w="840656"/>
                <a:gridCol w="870678"/>
                <a:gridCol w="870678"/>
                <a:gridCol w="974092"/>
                <a:gridCol w="867343"/>
                <a:gridCol w="790617"/>
              </a:tblGrid>
              <a:tr h="388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 31 de Marzo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2010 - 2014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2014 - 2018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2010 - 2019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Gasto Devengado 2019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0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4.480.180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22,2%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5.225.141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4.841.135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3.802.315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12,2%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3.743.543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14,9%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6.077.589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18,0%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5.414.289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17,2%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9.848.823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22,8%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10.515.330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16.005.406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27,1%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13.496.043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24,2%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12.760.809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17,3%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3.817.392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11,6%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7.193.643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14,7%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6.083.009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10.624.521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16,6%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8.164.883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19,7%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10.532.672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10.091.267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15.903.355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25,8%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7.870.140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18,4%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10.460.714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17,6%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10.587.648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19,6%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19.944.736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26,1%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16.803.669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19,3%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19.539.645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18.733.928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17.060.861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13,9%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7.748.707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9.098.227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18,8%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8.147.433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19,0%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6.572.363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9,8%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10.185.876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11.634.735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11.418.496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16.836.265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ÑUBLE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16.831.080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22,6%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25.107.702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27,5%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20.497.426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24,8%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19.362.670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27,0%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10.627.490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16,7%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17.123.328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14.014.802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17,7%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15.200.923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12,7%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6.291.810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6.956.534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18,0%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6.882.563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7.101.478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15,0%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12.823.352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22,9%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16.516.062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25,9%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14.294.860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23,1%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13.327.780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18,1%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315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4.999.416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19,0%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7.881.844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7.137.961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13.989.867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27,6%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45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5.545.660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21,9%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9.724.970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23,6%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9.017.826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24,8%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21.016.885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43,3%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451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130.448.528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19,7%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179.078.212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22,7%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160.658.686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20,5%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203.353.651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18,9%</a:t>
                      </a:r>
                      <a:endParaRPr lang="es-CL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81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52401" y="148461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Marzo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596902" y="5790456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11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957441"/>
              </p:ext>
            </p:extLst>
          </p:nvPr>
        </p:nvGraphicFramePr>
        <p:xfrm>
          <a:off x="484188" y="1291460"/>
          <a:ext cx="8177214" cy="436978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080120"/>
                <a:gridCol w="1080120"/>
                <a:gridCol w="991468"/>
                <a:gridCol w="887002"/>
                <a:gridCol w="1012613"/>
                <a:gridCol w="1091860"/>
                <a:gridCol w="1021418"/>
                <a:gridCol w="1012613"/>
              </a:tblGrid>
              <a:tr h="630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ESTUDIOS PROPIOS DEL GIRO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CORRIENTES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OTROS GASTOS CORRIENTES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ACTIVOS NO FINANCIEROS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DE CAPITAL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INVERSION EN OBRAS (EMPLEO)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 INVERSION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164.423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392.860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3.245.032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3.802.315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251.202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142.535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963.883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8.491.203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9.848.823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538.986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30.000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561.272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39.441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11.591.110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12.760.809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460.471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676.821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1.138.733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8.348.496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10.624.521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14.835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2.204.490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278.292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2.096.281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11.309.457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15.903.355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440.720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3.346.889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16.157.127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19.944.736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136.108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248.069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989.070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1.900.000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13.787.614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17.060.861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1.003.683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297.991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1.491.820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3.778.869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6.572.363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1.123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717.408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15.360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2.313.491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13.788.883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16.836.265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ÑUBLE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1.443.145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490.822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432.697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16.996.006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19.362.670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1.500.883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649.903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13.050.137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15.200.923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958.998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100.410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7.280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6.034.790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7.101.478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624.578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1.697.911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908.318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10.096.973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13.327.780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38.000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960.249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2.432.720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10.558.898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13.989.867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436.560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538.584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132.868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19.908.873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21.016.885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44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SUBTOTAL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     729.052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11.444.879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            -  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10.178.720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13.857.532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167.143.468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203.353.651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44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570.835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89.573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660.408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44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TOTAL GENERAL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     729.052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11.444.879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            -  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10.178.720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14.428.367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167.233.041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204.014.059 </a:t>
                      </a:r>
                      <a:endParaRPr lang="es-CL" sz="9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41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Marzo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12</a:t>
            </a:fld>
            <a:endParaRPr lang="en-US" altLang="es-CL"/>
          </a:p>
        </p:txBody>
      </p:sp>
      <p:graphicFrame>
        <p:nvGraphicFramePr>
          <p:cNvPr id="8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938440"/>
              </p:ext>
            </p:extLst>
          </p:nvPr>
        </p:nvGraphicFramePr>
        <p:xfrm>
          <a:off x="323528" y="1412776"/>
          <a:ext cx="8568952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0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Marzo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2019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0785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13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727310"/>
              </p:ext>
            </p:extLst>
          </p:nvPr>
        </p:nvGraphicFramePr>
        <p:xfrm>
          <a:off x="539552" y="1372888"/>
          <a:ext cx="8136903" cy="4469188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434166"/>
                <a:gridCol w="1185179"/>
                <a:gridCol w="1181860"/>
                <a:gridCol w="1065665"/>
                <a:gridCol w="1128743"/>
                <a:gridCol w="1065665"/>
                <a:gridCol w="1075625"/>
              </a:tblGrid>
              <a:tr h="620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Región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Programa Mejoramiento Barrios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Fondo Regional Iniciativa Local (FRIL)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Municipios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FIC - Fomento Productivo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Transferencias al Sector Privado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5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169.227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 169.227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1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776.564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356.324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607.559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1.740.447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73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2.266.000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39.441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2.305.441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64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642.173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496.560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1.138.733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6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1.005.231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164.753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145.273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1.951.008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3.266.265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1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2.365.255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2.365.255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1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1.017.958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2.105.669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1.900.000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5.023.627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62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24.520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115.576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16.820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1.475.000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1.631.916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2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7.131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1.569.197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2.212.847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100.644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3.889.819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1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ÑUBLE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93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3.679.872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2.498.977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5.408.675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265.517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167.180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12.020.221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1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466.549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1.684.439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2.150.988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93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    382.563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7.280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389.843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56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1.388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1.289.729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407.118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501.200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2.199.435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1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1.082.766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2.432.720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3.515.486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93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351.809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132.868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484.677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19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TOTAL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5.184.691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13.468.813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9.780.344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6.518.233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7.339.299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42.291.380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62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u="none" strike="noStrike">
                          <a:effectLst/>
                        </a:rPr>
                        <a:t>FONDEMA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570.835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570.835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1904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TOTAL GENERAL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5.184.691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13.468.813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9.780.344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7.089.068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7.339.299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42.862.215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92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14</a:t>
            </a:fld>
            <a:endParaRPr lang="en-US" altLang="es-CL"/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Marzo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2019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084531"/>
              </p:ext>
            </p:extLst>
          </p:nvPr>
        </p:nvGraphicFramePr>
        <p:xfrm>
          <a:off x="330993" y="1268760"/>
          <a:ext cx="8482013" cy="479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78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323528" y="137213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Marzo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2019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15</a:t>
            </a:fld>
            <a:endParaRPr lang="en-US" altLang="es-CL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62212"/>
              </p:ext>
            </p:extLst>
          </p:nvPr>
        </p:nvGraphicFramePr>
        <p:xfrm>
          <a:off x="323529" y="1280210"/>
          <a:ext cx="8337873" cy="4381037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136887"/>
                <a:gridCol w="661315"/>
                <a:gridCol w="640321"/>
                <a:gridCol w="703303"/>
                <a:gridCol w="640321"/>
                <a:gridCol w="703303"/>
                <a:gridCol w="734794"/>
                <a:gridCol w="776783"/>
                <a:gridCol w="808274"/>
                <a:gridCol w="766286"/>
                <a:gridCol w="766286"/>
              </a:tblGrid>
              <a:tr h="748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Región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Terrenos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Edificios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Vehículos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Mobiliarios y Otros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Máquinas y Equipos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Equipos Informáticos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Programas Informáticos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Otros activos no Financieros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sobre el total de Inversión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382.372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10.488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392.860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119.115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23.420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142.535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303.654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210.175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47.443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561.272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4,4%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547.366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60.596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68.858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676.820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184.617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93.674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278.291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1.910.731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208.827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1.064.349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162.983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3.346.890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862.644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126.426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989.070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5,8%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192.563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71.229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34.200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297.992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4,5%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15.360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15.360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0,1%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ÑUBLE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196.707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294.115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490.822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448.458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201.445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649.903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100.410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100.410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778.420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71.800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795.193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52.498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1.697.911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12,7%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2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089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64.430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220.629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253.525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538.584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2,6%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998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TOTAL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-  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-  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6.091.487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1.152.731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2.684.821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86.698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         -  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 162.983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10.178.720 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5,0%</a:t>
                      </a:r>
                      <a:endParaRPr lang="es-CL" sz="105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3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5496" y="39241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Marzo 2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019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Adquisición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16</a:t>
            </a:fld>
            <a:endParaRPr lang="en-US" altLang="es-CL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4037617"/>
              </p:ext>
            </p:extLst>
          </p:nvPr>
        </p:nvGraphicFramePr>
        <p:xfrm>
          <a:off x="395536" y="1412776"/>
          <a:ext cx="8124825" cy="4479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65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287114" y="3645024"/>
            <a:ext cx="8569772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31 de Marzo de 2019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3A6-FD23-4CE2-90DB-FC1808D84CF1}" type="slidenum">
              <a:rPr lang="es-ES" altLang="es-CL" smtClean="0"/>
              <a:pPr/>
              <a:t>2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30433" y="632777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251520" y="218336"/>
            <a:ext cx="7954840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31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de Marzo 2019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467544" y="5234208"/>
            <a:ext cx="8280920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Nota: (*) Región de Ñuble no presenta avance en su ejecución durante el periodo, producto que al ser su primer presupuesto, se encuentra en fase de identificación presupuestaria y preparación de su cartera de inversión para iniciar los proyectos nuevos. En el caso de los proyectos de arrastre, conforme a lo señalado en la Ley de Presupuestos, por este año serán ejecutados por la región del Biobío y cancelado con transferencias trimestrales que el Gobierno Regional de Ñuble realizará a esa región.</a:t>
            </a:r>
          </a:p>
          <a:p>
            <a:pPr algn="just" eaLnBrk="1" hangingPunct="1">
              <a:spcBef>
                <a:spcPct val="50000"/>
              </a:spcBef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</a:t>
            </a:r>
            <a:r>
              <a:rPr lang="es-ES" altLang="es-CL" sz="900" b="1" dirty="0" smtClean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– SIGFE: No </a:t>
            </a: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incorpora: Inversión Financiera (Subtítulo 32), Transferencias de Capital al Gobierno Central (Subtítulo 33 – 02), Deuda Flotante (Subtítulo 34) y Saldo Final de Caja (Subtítulo 35</a:t>
            </a:r>
            <a:r>
              <a:rPr lang="es-ES" altLang="es-CL" sz="900" b="1" dirty="0" smtClean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)</a:t>
            </a:r>
            <a:endParaRPr lang="es-ES" altLang="es-CL" sz="900" b="1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714665"/>
              </p:ext>
            </p:extLst>
          </p:nvPr>
        </p:nvGraphicFramePr>
        <p:xfrm>
          <a:off x="467544" y="1196752"/>
          <a:ext cx="8087494" cy="388843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579779"/>
                <a:gridCol w="1780733"/>
                <a:gridCol w="1826392"/>
                <a:gridCol w="1900590"/>
              </a:tblGrid>
              <a:tr h="533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REGION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MARCO DE EVALUACION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GASTO DEVENGADO ACUMULADO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% EJECUCION PRESUPUESTARIA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ARICA - PARINACOTA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31.102.694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3.802.315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12,2%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TARAPACA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43.119.121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9.848.823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22,8%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ANTOFAGASTA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73.743.229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12.760.809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17,3%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ATACAMA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63.811.924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10.624.521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16,6%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COQUIMBO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61.584.094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15.903.355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25,8%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VALPARAISO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76.366.157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19.944.736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26,1%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METROPOLITANA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122.450.856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17.060.861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13,9%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O'HIGGINS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67.195.097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6.572.363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9,8%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MAULE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78.443.820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16.836.265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21,5%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ÑUBLE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47.605.924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0,0%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BIO - BIO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71.833.229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19.362.670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27,0%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ARAUCANIA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119.886.380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15.200.923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12,7%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LOS RIOS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47.250.532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7.101.478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15,0%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LOS LAGOS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73.791.401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13.327.780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18,1%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41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AYSEN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50.623.640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13.989.867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27,6%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MAGALLANES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48.514.058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21.016.885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43,3%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467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1.077.322.156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203.353.651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18,9%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FONDEMA  - MAGALLANES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6.164.955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660.408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10,7%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467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1.083.487.111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204.014.059 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18,8%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74926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31 de Marzo d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 2019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300193" y="1062846"/>
            <a:ext cx="2520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18,9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Marzo 2019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432063"/>
              </p:ext>
            </p:extLst>
          </p:nvPr>
        </p:nvGraphicFramePr>
        <p:xfrm>
          <a:off x="174926" y="1842327"/>
          <a:ext cx="8717554" cy="4430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2010 - 2019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Marzo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20,5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(Marzo 2010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–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2019)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317500" y="64801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56177"/>
              </p:ext>
            </p:extLst>
          </p:nvPr>
        </p:nvGraphicFramePr>
        <p:xfrm>
          <a:off x="317500" y="1894978"/>
          <a:ext cx="8562976" cy="4415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4198" y="116632"/>
            <a:ext cx="797094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Marzo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 – 2019 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0872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054709"/>
              </p:ext>
            </p:extLst>
          </p:nvPr>
        </p:nvGraphicFramePr>
        <p:xfrm>
          <a:off x="296353" y="1340768"/>
          <a:ext cx="8398893" cy="472822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33013"/>
                <a:gridCol w="953677"/>
                <a:gridCol w="926939"/>
                <a:gridCol w="1022009"/>
                <a:gridCol w="748680"/>
                <a:gridCol w="1024979"/>
                <a:gridCol w="1093312"/>
                <a:gridCol w="1096284"/>
              </a:tblGrid>
              <a:tr h="1290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REGION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2019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Estado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2018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463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Presupuestario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Presupuestario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31.102.694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3.802.315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12,2%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36.026.222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7.783.928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21,6%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43.119.121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9.848.823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1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41.492.493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8.833.202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73.743.229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12.760.809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17,3%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66.215.215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19.062.548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63.811.924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10.624.521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16,6%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59.653.917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4.433.415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61.584.094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15.903.355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25,8%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57.976.400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6.719.728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76.366.157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19.944.736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70.757.479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10.331.282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14,6%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122.450.856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17.060.861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13,9%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108.746.427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16.966.279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67.195.097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6.572.363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62.502.220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7.684.108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12,3%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78.443.820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16.836.265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72.065.810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9.438.851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13,1%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ÑUBLE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47.605.924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71.833.229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19.362.670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109.585.401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17.712.639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16,2%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119.886.380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15.200.923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12,7%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110.063.655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15.851.219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14,4%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47.250.532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7.101.478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43.721.861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6.528.269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73.791.401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13.327.780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18,1%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80.630.276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12.601.473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50.623.640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13.989.867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27,6%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54.282.215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10.013.734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18,4%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48.514.058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21.016.885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43,3%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61.777.774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16.694.119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27,0%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1.077.322.156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203.353.651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18,9%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1.035.497.365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     170.654.794 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16,5%</a:t>
                      </a:r>
                      <a:endParaRPr lang="es-CL" sz="1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19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  - 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6.164.955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660.408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6.459.080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709.217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11,0%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197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1.083.487.111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204.014.059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1.041.956.445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171.364.011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16,4%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52511" y="138106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F</a:t>
            </a:r>
            <a:r>
              <a:rPr lang="es-ES_tradnl" altLang="es-CL" sz="1800" b="1" dirty="0" err="1" smtClean="0">
                <a:latin typeface="Verdana" panose="020B0604030504040204" pitchFamily="34" charset="0"/>
                <a:ea typeface="ヒラギノ角ゴ Pro W3" pitchFamily="-84" charset="-128"/>
              </a:rPr>
              <a:t>ebrero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/Marzo 2019 -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1"/>
          </p:nvPr>
        </p:nvSpPr>
        <p:spPr>
          <a:xfrm>
            <a:off x="6372200" y="6451600"/>
            <a:ext cx="2133600" cy="193675"/>
          </a:xfrm>
        </p:spPr>
        <p:txBody>
          <a:bodyPr/>
          <a:lstStyle/>
          <a:p>
            <a:fld id="{A41DD7BA-F7A8-42A1-A0D9-C835D76E1134}" type="slidenum">
              <a:rPr lang="en-US" altLang="es-CL" smtClean="0"/>
              <a:pPr/>
              <a:t>7</a:t>
            </a:fld>
            <a:endParaRPr lang="en-US" altLang="es-CL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459940"/>
              </p:ext>
            </p:extLst>
          </p:nvPr>
        </p:nvGraphicFramePr>
        <p:xfrm>
          <a:off x="323528" y="1265599"/>
          <a:ext cx="8424935" cy="4611669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615643"/>
                <a:gridCol w="1115223"/>
                <a:gridCol w="1143818"/>
                <a:gridCol w="1190285"/>
                <a:gridCol w="1229605"/>
                <a:gridCol w="1029436"/>
                <a:gridCol w="1100925"/>
              </a:tblGrid>
              <a:tr h="702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FEBRERO 2019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FEBRERO 2019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MARZO 2019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MARZO 2019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Variación Mensual (M$)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Variación Mensual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816.141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3.802.315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12,2%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1.429.197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4,8%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1.874.439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4,4%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9.848.823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22,8%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3.030.666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6,8%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5.201.379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7,1%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12.760.809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17,3%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4.319.684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5,8%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2.275.056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3,6%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10.624.521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16,6%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4.944.843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7,7%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6.712.178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11,0%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15.903.355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25,8%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3.465.367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5,7%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8.975.367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11,9%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19.944.736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26,1%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4.025.119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5,0%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3.994.783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3,3%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17.060.861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13,9%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8.095.895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6,6%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1.742.663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6.572.363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9,8%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2.981.009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4,4%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4.375.185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5,6%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16.836.265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21,5%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6.965.143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9,3%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ÑUBLE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5.139.767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7,2%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19.362.670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27,0%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7.530.679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10,6%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3.918.942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3,4%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15.200.923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12,7%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7.001.920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5,8%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1.284.614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7.101.478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15,0%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3.667.581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7,4%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1.351.811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13.327.780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18,1%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9.135.387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12,6%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613.579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13.989.867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27,6%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6.175.482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12,9%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3.738.458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7,7%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21.016.885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>
                          <a:effectLst/>
                        </a:rPr>
                        <a:t>43,3%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8.111.351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16,7%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52.014.362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11,3%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203.353.651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18,9%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80.879.323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7,6%</a:t>
                      </a:r>
                      <a:endParaRPr lang="es-CL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70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FONDEMA  - 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0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u="none" strike="noStrike" dirty="0">
                          <a:effectLst/>
                        </a:rPr>
                        <a:t>0,0%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660.408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10,7%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37.492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0,6%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52.014.362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204.014.059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80.916.815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51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451600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 bwMode="auto">
          <a:xfrm>
            <a:off x="37509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F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ebrero/Marzo 2019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2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8</a:t>
            </a:fld>
            <a:endParaRPr lang="en-US" altLang="es-CL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5248455"/>
              </p:ext>
            </p:extLst>
          </p:nvPr>
        </p:nvGraphicFramePr>
        <p:xfrm>
          <a:off x="395536" y="1268760"/>
          <a:ext cx="8352928" cy="5037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230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9</a:t>
            </a:fld>
            <a:endParaRPr lang="en-US" altLang="es-CL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37509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Mensual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Febrero / Marzo 2019</a:t>
            </a:r>
          </a:p>
          <a:p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% de Ejecución mensual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040918"/>
              </p:ext>
            </p:extLst>
          </p:nvPr>
        </p:nvGraphicFramePr>
        <p:xfrm>
          <a:off x="395536" y="1320313"/>
          <a:ext cx="847681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56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6349</TotalTime>
  <Words>2527</Words>
  <Application>Microsoft Office PowerPoint</Application>
  <PresentationFormat>Presentación en pantalla (4:3)</PresentationFormat>
  <Paragraphs>1266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6" baseType="lpstr">
      <vt:lpstr>ＭＳ Ｐゴシック</vt:lpstr>
      <vt:lpstr>ＭＳ Ｐゴシック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31 de Marzo 2019 – Montos Miles $</vt:lpstr>
      <vt:lpstr>Programa de Inversión Gobiernos Regionales Ejecución Presupuestaria al 31 de Marzo de 2019</vt:lpstr>
      <vt:lpstr>Programa de Inversión Gobiernos Regionales Ejecución Presupuestaria Período 2010 - 2019 Mes de Marzo</vt:lpstr>
      <vt:lpstr>Programa de Inversión Gobiernos Regionales Ejecución Presupuestaria Comparativo Marzo 2018 – 2019  Montos en Miles de $ de cada año</vt:lpstr>
      <vt:lpstr>Presentación de PowerPoint</vt:lpstr>
      <vt:lpstr>Presentación de PowerPoint</vt:lpstr>
      <vt:lpstr>Presentación de PowerPoint</vt:lpstr>
      <vt:lpstr>Programa de Inversión Gobiernos Regionales Comparación Gasto Promedio respecto Marzo 2019  (montos en M$ de 2019)</vt:lpstr>
      <vt:lpstr>Programa de Inversión Gobiernos Regionales Ejecución Presupuestaria por Tipo de Gasto Marzo 2019 Montos en Miles de $</vt:lpstr>
      <vt:lpstr>Programa de Inversión Gobiernos Regionales Ejecución Presupuestaria por Tipo de Gasto Marzo 2019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211</cp:revision>
  <cp:lastPrinted>2019-04-23T15:25:24Z</cp:lastPrinted>
  <dcterms:created xsi:type="dcterms:W3CDTF">2010-11-27T19:44:20Z</dcterms:created>
  <dcterms:modified xsi:type="dcterms:W3CDTF">2019-04-29T18:18:58Z</dcterms:modified>
</cp:coreProperties>
</file>