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1"/>
    <p:sldMasterId id="2147483852" r:id="rId2"/>
  </p:sldMasterIdLst>
  <p:notesMasterIdLst>
    <p:notesMasterId r:id="rId18"/>
  </p:notesMasterIdLst>
  <p:handoutMasterIdLst>
    <p:handoutMasterId r:id="rId19"/>
  </p:handoutMasterIdLst>
  <p:sldIdLst>
    <p:sldId id="275" r:id="rId3"/>
    <p:sldId id="304" r:id="rId4"/>
    <p:sldId id="349" r:id="rId5"/>
    <p:sldId id="350" r:id="rId6"/>
    <p:sldId id="351" r:id="rId7"/>
    <p:sldId id="352" r:id="rId8"/>
    <p:sldId id="360" r:id="rId9"/>
    <p:sldId id="361" r:id="rId10"/>
    <p:sldId id="353" r:id="rId11"/>
    <p:sldId id="354" r:id="rId12"/>
    <p:sldId id="355" r:id="rId13"/>
    <p:sldId id="356" r:id="rId14"/>
    <p:sldId id="357" r:id="rId15"/>
    <p:sldId id="358" r:id="rId16"/>
    <p:sldId id="359" r:id="rId17"/>
  </p:sldIdLst>
  <p:sldSz cx="9144000" cy="6858000" type="screen4x3"/>
  <p:notesSz cx="7010400" cy="92964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4">
          <p15:clr>
            <a:srgbClr val="A4A3A4"/>
          </p15:clr>
        </p15:guide>
        <p15:guide id="2" pos="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FA1"/>
    <a:srgbClr val="E10202"/>
    <a:srgbClr val="E17068"/>
    <a:srgbClr val="EF4143"/>
    <a:srgbClr val="404040"/>
    <a:srgbClr val="808080"/>
    <a:srgbClr val="CCCCCC"/>
    <a:srgbClr val="FE45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2" autoAdjust="0"/>
    <p:restoredTop sz="94420" autoAdjust="0"/>
  </p:normalViewPr>
  <p:slideViewPr>
    <p:cSldViewPr snapToObjects="1">
      <p:cViewPr varScale="1">
        <p:scale>
          <a:sx n="116" d="100"/>
          <a:sy n="116" d="100"/>
        </p:scale>
        <p:origin x="1386" y="96"/>
      </p:cViewPr>
      <p:guideLst>
        <p:guide orient="horz" pos="-4"/>
        <p:guide pos="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UAN%20MIRANDA%20V\FNDR%20-DDR\FNDR\FNDR%202018\CONTROL%20DEL%20GASTO\GASTO%20MENSUAL\CONTROL%20GASTO%20NOVIEMBRE%20201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UAN%20MIRANDA%20V\FNDR%20-DDR\FNDR\FNDR%202018\CONTROL%20DEL%20GASTO\GASTO%20MENSUAL\CONTROL%20GASTO%20NOVIEMBRE%20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JUAN%20MIRANDA%20V\FNDR%20-DDR\FNDR\FNDR%202018\CONTROL%20DEL%20GASTO\GASTO%20MENSUAL\CONTROL%20GASTO%20NOVIEMBRE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JUAN%20MIRANDA%20V\FNDR%20-DDR\FNDR\FNDR%202018\CONTROL%20DEL%20GASTO\GASTO%20MENSUAL\CONTROL%20GASTO%20NOVIEMBRE%20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JUAN%20MIRANDA%20V\FNDR%20-DDR\FNDR\FNDR%202018\CONTROL%20DEL%20GASTO\GASTO%20MENSUAL\CONTROL%20GASTO%20NOVIEMBRE%202018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JUAN%20MIRANDA%20V\FNDR%20-DDR\FNDR\FNDR%202018\CONTROL%20DEL%20GASTO\GASTO%20MENSUAL\CONTROL%20GASTO%20NOVIEMBRE%202018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185754136015028E-2"/>
          <c:y val="0.10831132568777066"/>
          <c:w val="0.92653910892978031"/>
          <c:h val="0.6876766322971718"/>
        </c:manualLayout>
      </c:layout>
      <c:barChart>
        <c:barDir val="col"/>
        <c:grouping val="clustered"/>
        <c:varyColors val="0"/>
        <c:ser>
          <c:idx val="0"/>
          <c:order val="1"/>
          <c:tx>
            <c:v>Ejecución Gores</c:v>
          </c:tx>
          <c:spPr>
            <a:gradFill rotWithShape="1">
              <a:gsLst>
                <a:gs pos="0">
                  <a:schemeClr val="accent1">
                    <a:lumMod val="75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Pt>
            <c:idx val="10"/>
            <c:invertIfNegative val="0"/>
            <c:bubble3D val="0"/>
            <c:spPr>
              <a:gradFill>
                <a:gsLst>
                  <a:gs pos="0">
                    <a:schemeClr val="accent1">
                      <a:lumMod val="75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Lbls>
            <c:dLbl>
              <c:idx val="0"/>
              <c:layout>
                <c:manualLayout>
                  <c:x val="-5.2505849335847605E-4"/>
                  <c:y val="-5.7512929227041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9017320882291807E-3"/>
                  <c:y val="6.353052022343361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391271951641182E-3"/>
                  <c:y val="-5.39947299486972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3001897952002041E-3"/>
                  <c:y val="-3.42692074733261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4262088580894272E-3"/>
                  <c:y val="-3.86842473093230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4361647784845797E-3"/>
                  <c:y val="-2.90784657834930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8.2410828915053397E-4"/>
                  <c:y val="3.01749263590562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8.5397605033564483E-4"/>
                  <c:y val="-1.62820771663897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3033533586902253E-3"/>
                  <c:y val="2.74912381514436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6064971778223156E-3"/>
                  <c:y val="-2.1492698028131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8.5602306201432395E-6"/>
                  <c:y val="-3.28888474739474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1816840095078976E-3"/>
                  <c:y val="-4.22991504760129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0"/>
                  <c:y val="-2.3347466182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1.1332070513224905E-3"/>
                  <c:y val="-4.0460948298622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2.7354589130330815E-3"/>
                  <c:y val="-2.6475743786464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'Carpeta Subsecretario'!$A$6:$A$20</c:f>
              <c:strCache>
                <c:ptCount val="15"/>
                <c:pt idx="0">
                  <c:v>TARAPACA</c:v>
                </c:pt>
                <c:pt idx="1">
                  <c:v>ANTOFAGASTA</c:v>
                </c:pt>
                <c:pt idx="2">
                  <c:v>ATACAMA</c:v>
                </c:pt>
                <c:pt idx="3">
                  <c:v>COQUIMBO</c:v>
                </c:pt>
                <c:pt idx="4">
                  <c:v>VALPARAISO</c:v>
                </c:pt>
                <c:pt idx="5">
                  <c:v>O'HIGGINS</c:v>
                </c:pt>
                <c:pt idx="6">
                  <c:v>MAULE</c:v>
                </c:pt>
                <c:pt idx="7">
                  <c:v>BIO - BIO</c:v>
                </c:pt>
                <c:pt idx="8">
                  <c:v>ARAUCANIA</c:v>
                </c:pt>
                <c:pt idx="9">
                  <c:v>LOS LAGOS</c:v>
                </c:pt>
                <c:pt idx="10">
                  <c:v>AYSEN</c:v>
                </c:pt>
                <c:pt idx="11">
                  <c:v>MAGALLANES</c:v>
                </c:pt>
                <c:pt idx="12">
                  <c:v>METROPOLITANA</c:v>
                </c:pt>
                <c:pt idx="13">
                  <c:v>LOS RIOS</c:v>
                </c:pt>
                <c:pt idx="14">
                  <c:v>ARICA - PARINACOTA</c:v>
                </c:pt>
              </c:strCache>
            </c:strRef>
          </c:cat>
          <c:val>
            <c:numRef>
              <c:f>'Carpeta Subsecretario'!$N$6:$N$20</c:f>
              <c:numCache>
                <c:formatCode>0.0%</c:formatCode>
                <c:ptCount val="15"/>
                <c:pt idx="0">
                  <c:v>0.78882048555201034</c:v>
                </c:pt>
                <c:pt idx="1">
                  <c:v>0.86742467225353626</c:v>
                </c:pt>
                <c:pt idx="2">
                  <c:v>0.54506361746596299</c:v>
                </c:pt>
                <c:pt idx="3">
                  <c:v>0.75644836016054118</c:v>
                </c:pt>
                <c:pt idx="4">
                  <c:v>0.83824949716197883</c:v>
                </c:pt>
                <c:pt idx="5">
                  <c:v>0.75788747471648499</c:v>
                </c:pt>
                <c:pt idx="6">
                  <c:v>0.84192239650128131</c:v>
                </c:pt>
                <c:pt idx="7">
                  <c:v>0.81290642792663892</c:v>
                </c:pt>
                <c:pt idx="8">
                  <c:v>0.70445566863159725</c:v>
                </c:pt>
                <c:pt idx="9">
                  <c:v>0.83025490262573753</c:v>
                </c:pt>
                <c:pt idx="10">
                  <c:v>0.75029081339741777</c:v>
                </c:pt>
                <c:pt idx="11">
                  <c:v>0.86606250842922383</c:v>
                </c:pt>
                <c:pt idx="12">
                  <c:v>0.80998443005710019</c:v>
                </c:pt>
                <c:pt idx="13">
                  <c:v>0.78042651903503324</c:v>
                </c:pt>
                <c:pt idx="14">
                  <c:v>0.54294057205762036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02571056"/>
        <c:axId val="202570496"/>
      </c:barChart>
      <c:lineChart>
        <c:grouping val="standard"/>
        <c:varyColors val="0"/>
        <c:ser>
          <c:idx val="1"/>
          <c:order val="0"/>
          <c:tx>
            <c:v>Promedio Nacional</c:v>
          </c:tx>
          <c:spPr>
            <a:ln w="31750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strRef>
              <c:f>'Carpeta Subsecretario'!$A$6:$A$20</c:f>
              <c:strCache>
                <c:ptCount val="15"/>
                <c:pt idx="0">
                  <c:v>TARAPACA</c:v>
                </c:pt>
                <c:pt idx="1">
                  <c:v>ANTOFAGASTA</c:v>
                </c:pt>
                <c:pt idx="2">
                  <c:v>ATACAMA</c:v>
                </c:pt>
                <c:pt idx="3">
                  <c:v>COQUIMBO</c:v>
                </c:pt>
                <c:pt idx="4">
                  <c:v>VALPARAISO</c:v>
                </c:pt>
                <c:pt idx="5">
                  <c:v>O'HIGGINS</c:v>
                </c:pt>
                <c:pt idx="6">
                  <c:v>MAULE</c:v>
                </c:pt>
                <c:pt idx="7">
                  <c:v>BIO - BIO</c:v>
                </c:pt>
                <c:pt idx="8">
                  <c:v>ARAUCANIA</c:v>
                </c:pt>
                <c:pt idx="9">
                  <c:v>LOS LAGOS</c:v>
                </c:pt>
                <c:pt idx="10">
                  <c:v>AYSEN</c:v>
                </c:pt>
                <c:pt idx="11">
                  <c:v>MAGALLANES</c:v>
                </c:pt>
                <c:pt idx="12">
                  <c:v>METROPOLITANA</c:v>
                </c:pt>
                <c:pt idx="13">
                  <c:v>LOS RIOS</c:v>
                </c:pt>
                <c:pt idx="14">
                  <c:v>ARICA - PARINACOTA</c:v>
                </c:pt>
              </c:strCache>
            </c:strRef>
          </c:cat>
          <c:val>
            <c:numRef>
              <c:f>'Carpeta Subsecretario'!$P$6:$P$20</c:f>
              <c:numCache>
                <c:formatCode>0.0%</c:formatCode>
                <c:ptCount val="15"/>
                <c:pt idx="0">
                  <c:v>0.77649317610551216</c:v>
                </c:pt>
                <c:pt idx="1">
                  <c:v>0.77649317610551216</c:v>
                </c:pt>
                <c:pt idx="2">
                  <c:v>0.77649317610551216</c:v>
                </c:pt>
                <c:pt idx="3">
                  <c:v>0.77649317610551216</c:v>
                </c:pt>
                <c:pt idx="4">
                  <c:v>0.77649317610551216</c:v>
                </c:pt>
                <c:pt idx="5">
                  <c:v>0.77649317610551216</c:v>
                </c:pt>
                <c:pt idx="6">
                  <c:v>0.77649317610551216</c:v>
                </c:pt>
                <c:pt idx="7">
                  <c:v>0.77649317610551216</c:v>
                </c:pt>
                <c:pt idx="8">
                  <c:v>0.77649317610551216</c:v>
                </c:pt>
                <c:pt idx="9">
                  <c:v>0.77649317610551216</c:v>
                </c:pt>
                <c:pt idx="10">
                  <c:v>0.77649317610551216</c:v>
                </c:pt>
                <c:pt idx="11">
                  <c:v>0.77649317610551216</c:v>
                </c:pt>
                <c:pt idx="12">
                  <c:v>0.77649317610551216</c:v>
                </c:pt>
                <c:pt idx="13">
                  <c:v>0.77649317610551216</c:v>
                </c:pt>
                <c:pt idx="14">
                  <c:v>0.77649317610551216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571056"/>
        <c:axId val="202570496"/>
      </c:lineChart>
      <c:valAx>
        <c:axId val="202570496"/>
        <c:scaling>
          <c:orientation val="minMax"/>
          <c:max val="1"/>
          <c:min val="0"/>
        </c:scaling>
        <c:delete val="0"/>
        <c:axPos val="r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2571056"/>
        <c:crosses val="max"/>
        <c:crossBetween val="between"/>
      </c:valAx>
      <c:catAx>
        <c:axId val="20257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25704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pattFill prst="dkDnDiag">
              <a:fgClr>
                <a:schemeClr val="tx2">
                  <a:lumMod val="20000"/>
                  <a:lumOff val="80000"/>
                </a:schemeClr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Pt>
            <c:idx val="8"/>
            <c:invertIfNegative val="0"/>
            <c:bubble3D val="0"/>
            <c:spPr>
              <a:pattFill prst="dkDnDiag">
                <a:fgClr>
                  <a:schemeClr val="tx2">
                    <a:lumMod val="20000"/>
                    <a:lumOff val="80000"/>
                  </a:schemeClr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9"/>
            <c:invertIfNegative val="0"/>
            <c:bubble3D val="0"/>
            <c:spPr>
              <a:pattFill prst="dkDnDiag">
                <a:fgClr>
                  <a:schemeClr val="tx2">
                    <a:lumMod val="20000"/>
                    <a:lumOff val="80000"/>
                  </a:schemeClr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0"/>
            <c:invertIfNegative val="0"/>
            <c:bubble3D val="0"/>
            <c:spPr>
              <a:pattFill prst="dkDnDiag">
                <a:fgClr>
                  <a:schemeClr val="tx2">
                    <a:lumMod val="20000"/>
                    <a:lumOff val="80000"/>
                  </a:schemeClr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1"/>
            <c:invertIfNegative val="0"/>
            <c:bubble3D val="0"/>
            <c:spPr>
              <a:pattFill prst="dkDnDiag">
                <a:fgClr>
                  <a:schemeClr val="tx2">
                    <a:lumMod val="20000"/>
                    <a:lumOff val="80000"/>
                  </a:schemeClr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Pt>
            <c:idx val="12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innerShdw blurRad="114300">
                  <a:schemeClr val="accent1"/>
                </a:innerShdw>
              </a:effectLst>
            </c:spPr>
          </c:dPt>
          <c:dLbls>
            <c:dLbl>
              <c:idx val="0"/>
              <c:layout>
                <c:manualLayout>
                  <c:x val="-4.6465380850818343E-3"/>
                  <c:y val="-3.30759461518923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6910001874114872E-3"/>
                  <c:y val="-1.234569469138938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9527054878778048E-4"/>
                  <c:y val="-2.547802895605791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9811788013868251E-3"/>
                  <c:y val="-6.2826781932869255E-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7.264238354650338E-17"/>
                  <c:y val="-4.26230115323518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9.1395701408914605E-4"/>
                  <c:y val="-3.0861315722631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768796819494057E-3"/>
                  <c:y val="-3.4897129794259615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473179851315254E-2"/>
                      <c:h val="5.1564643129286256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1.4710994471920009E-3"/>
                  <c:y val="-1.83180086360173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6.2682870577650887E-3"/>
                  <c:y val="-4.833578867157740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6834742935152023E-3"/>
                  <c:y val="1.249847599695198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047313017298862E-2"/>
                      <c:h val="7.7371094742189464E-2"/>
                    </c:manualLayout>
                  </c15:layout>
                </c:ext>
              </c:extLst>
            </c:dLbl>
            <c:dLbl>
              <c:idx val="10"/>
              <c:layout>
                <c:manualLayout>
                  <c:x val="0"/>
                  <c:y val="-1.016917432124434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"/>
                  <c:y val="-3.51407162814325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3.1545737407073188E-3"/>
                  <c:y val="-5.166116332232664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'Carpeta Subsecretario'!$B$5:$N$5</c:f>
              <c:numCache>
                <c:formatCode>General</c:formatCode>
                <c:ptCount val="13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</c:numCache>
            </c:numRef>
          </c:cat>
          <c:val>
            <c:numRef>
              <c:f>'Carpeta Subsecretario'!$B$21:$N$21</c:f>
              <c:numCache>
                <c:formatCode>0.0%</c:formatCode>
                <c:ptCount val="13"/>
                <c:pt idx="0">
                  <c:v>0.7827650350476566</c:v>
                </c:pt>
                <c:pt idx="1">
                  <c:v>0.82943765832383898</c:v>
                </c:pt>
                <c:pt idx="2">
                  <c:v>0.83329333166169328</c:v>
                </c:pt>
                <c:pt idx="3">
                  <c:v>0.89512522254752425</c:v>
                </c:pt>
                <c:pt idx="4">
                  <c:v>0.83756274971308708</c:v>
                </c:pt>
                <c:pt idx="5">
                  <c:v>0.78347801967081243</c:v>
                </c:pt>
                <c:pt idx="6">
                  <c:v>0.81312812669920809</c:v>
                </c:pt>
                <c:pt idx="7">
                  <c:v>0.79493060689541573</c:v>
                </c:pt>
                <c:pt idx="8">
                  <c:v>0.85417371102694439</c:v>
                </c:pt>
                <c:pt idx="9">
                  <c:v>0.81758784958254505</c:v>
                </c:pt>
                <c:pt idx="10">
                  <c:v>0.85816438466643596</c:v>
                </c:pt>
                <c:pt idx="11">
                  <c:v>0.79458658877647581</c:v>
                </c:pt>
                <c:pt idx="12">
                  <c:v>0.77649317610551216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axId val="202573856"/>
        <c:axId val="202574416"/>
      </c:barChart>
      <c:lineChart>
        <c:grouping val="standard"/>
        <c:varyColors val="0"/>
        <c:ser>
          <c:idx val="1"/>
          <c:order val="1"/>
          <c:marker>
            <c:symbol val="none"/>
          </c:marker>
          <c:val>
            <c:numRef>
              <c:f>'Carpeta Subsecretario'!$B$22:$N$22</c:f>
              <c:numCache>
                <c:formatCode>0.0%</c:formatCode>
                <c:ptCount val="13"/>
                <c:pt idx="0">
                  <c:v>0.82082511236285771</c:v>
                </c:pt>
                <c:pt idx="1">
                  <c:v>0.82082511236285771</c:v>
                </c:pt>
                <c:pt idx="2">
                  <c:v>0.82082511236285771</c:v>
                </c:pt>
                <c:pt idx="3">
                  <c:v>0.82082511236285771</c:v>
                </c:pt>
                <c:pt idx="4">
                  <c:v>0.82082511236285771</c:v>
                </c:pt>
                <c:pt idx="5">
                  <c:v>0.82082511236285771</c:v>
                </c:pt>
                <c:pt idx="6">
                  <c:v>0.82082511236285771</c:v>
                </c:pt>
                <c:pt idx="7">
                  <c:v>0.82082511236285771</c:v>
                </c:pt>
                <c:pt idx="8">
                  <c:v>0.82082511236285771</c:v>
                </c:pt>
                <c:pt idx="9">
                  <c:v>0.82082511236285771</c:v>
                </c:pt>
                <c:pt idx="10">
                  <c:v>0.82082511236285771</c:v>
                </c:pt>
                <c:pt idx="11">
                  <c:v>0.82082511236285771</c:v>
                </c:pt>
                <c:pt idx="12">
                  <c:v>0.82082511236285771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573856"/>
        <c:axId val="202574416"/>
      </c:lineChart>
      <c:catAx>
        <c:axId val="202573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2574416"/>
        <c:crosses val="autoZero"/>
        <c:auto val="1"/>
        <c:lblAlgn val="ctr"/>
        <c:lblOffset val="100"/>
        <c:noMultiLvlLbl val="0"/>
      </c:catAx>
      <c:valAx>
        <c:axId val="202574416"/>
        <c:scaling>
          <c:orientation val="minMax"/>
          <c:max val="1"/>
          <c:min val="0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2573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621901520940591E-2"/>
          <c:y val="6.0015805168969129E-2"/>
          <c:w val="0.87288398405271139"/>
          <c:h val="0.731536940957817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GASTO!$B$45</c:f>
              <c:strCache>
                <c:ptCount val="1"/>
                <c:pt idx="0">
                  <c:v>GASTO DEVENGADO OCTUBRE 2018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GASTO!$A$46:$A$60</c:f>
              <c:strCache>
                <c:ptCount val="15"/>
                <c:pt idx="0">
                  <c:v>TARAPACA</c:v>
                </c:pt>
                <c:pt idx="1">
                  <c:v>ANTOFAGASTA</c:v>
                </c:pt>
                <c:pt idx="2">
                  <c:v>ATACAMA</c:v>
                </c:pt>
                <c:pt idx="3">
                  <c:v>COQUIMBO</c:v>
                </c:pt>
                <c:pt idx="4">
                  <c:v>VALPARAISO</c:v>
                </c:pt>
                <c:pt idx="5">
                  <c:v>O'HIGGINS</c:v>
                </c:pt>
                <c:pt idx="6">
                  <c:v>MAULE</c:v>
                </c:pt>
                <c:pt idx="7">
                  <c:v>BIO - BIO</c:v>
                </c:pt>
                <c:pt idx="8">
                  <c:v>ARAUCANIA</c:v>
                </c:pt>
                <c:pt idx="9">
                  <c:v>LOS LAGOS</c:v>
                </c:pt>
                <c:pt idx="10">
                  <c:v>AYSEN</c:v>
                </c:pt>
                <c:pt idx="11">
                  <c:v>MAGALLANES</c:v>
                </c:pt>
                <c:pt idx="12">
                  <c:v>METROPOLITANA</c:v>
                </c:pt>
                <c:pt idx="13">
                  <c:v>LOS RIOS</c:v>
                </c:pt>
                <c:pt idx="14">
                  <c:v>ARICA - PARINACOTA</c:v>
                </c:pt>
              </c:strCache>
            </c:strRef>
          </c:cat>
          <c:val>
            <c:numRef>
              <c:f>GASTO!$B$46:$B$60</c:f>
              <c:numCache>
                <c:formatCode>#,##0</c:formatCode>
                <c:ptCount val="15"/>
                <c:pt idx="0">
                  <c:v>32626078</c:v>
                </c:pt>
                <c:pt idx="1">
                  <c:v>48451751</c:v>
                </c:pt>
                <c:pt idx="2">
                  <c:v>28754145</c:v>
                </c:pt>
                <c:pt idx="3">
                  <c:v>35155373</c:v>
                </c:pt>
                <c:pt idx="4">
                  <c:v>50779602</c:v>
                </c:pt>
                <c:pt idx="5">
                  <c:v>44008953</c:v>
                </c:pt>
                <c:pt idx="6">
                  <c:v>55145272</c:v>
                </c:pt>
                <c:pt idx="7">
                  <c:v>80408520</c:v>
                </c:pt>
                <c:pt idx="8">
                  <c:v>54325419</c:v>
                </c:pt>
                <c:pt idx="9">
                  <c:v>62828184</c:v>
                </c:pt>
                <c:pt idx="10">
                  <c:v>37363999</c:v>
                </c:pt>
                <c:pt idx="11">
                  <c:v>57605117</c:v>
                </c:pt>
                <c:pt idx="12">
                  <c:v>71380618</c:v>
                </c:pt>
                <c:pt idx="13">
                  <c:v>31686295</c:v>
                </c:pt>
                <c:pt idx="14">
                  <c:v>20196798</c:v>
                </c:pt>
              </c:numCache>
            </c:numRef>
          </c:val>
        </c:ser>
        <c:ser>
          <c:idx val="1"/>
          <c:order val="1"/>
          <c:tx>
            <c:strRef>
              <c:f>GASTO!$D$45</c:f>
              <c:strCache>
                <c:ptCount val="1"/>
                <c:pt idx="0">
                  <c:v>GASTO DEVENGADO NOVIEMBRE 2018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GASTO!$A$46:$A$60</c:f>
              <c:strCache>
                <c:ptCount val="15"/>
                <c:pt idx="0">
                  <c:v>TARAPACA</c:v>
                </c:pt>
                <c:pt idx="1">
                  <c:v>ANTOFAGASTA</c:v>
                </c:pt>
                <c:pt idx="2">
                  <c:v>ATACAMA</c:v>
                </c:pt>
                <c:pt idx="3">
                  <c:v>COQUIMBO</c:v>
                </c:pt>
                <c:pt idx="4">
                  <c:v>VALPARAISO</c:v>
                </c:pt>
                <c:pt idx="5">
                  <c:v>O'HIGGINS</c:v>
                </c:pt>
                <c:pt idx="6">
                  <c:v>MAULE</c:v>
                </c:pt>
                <c:pt idx="7">
                  <c:v>BIO - BIO</c:v>
                </c:pt>
                <c:pt idx="8">
                  <c:v>ARAUCANIA</c:v>
                </c:pt>
                <c:pt idx="9">
                  <c:v>LOS LAGOS</c:v>
                </c:pt>
                <c:pt idx="10">
                  <c:v>AYSEN</c:v>
                </c:pt>
                <c:pt idx="11">
                  <c:v>MAGALLANES</c:v>
                </c:pt>
                <c:pt idx="12">
                  <c:v>METROPOLITANA</c:v>
                </c:pt>
                <c:pt idx="13">
                  <c:v>LOS RIOS</c:v>
                </c:pt>
                <c:pt idx="14">
                  <c:v>ARICA - PARINACOTA</c:v>
                </c:pt>
              </c:strCache>
            </c:strRef>
          </c:cat>
          <c:val>
            <c:numRef>
              <c:f>GASTO!$D$46:$D$60</c:f>
              <c:numCache>
                <c:formatCode>#,##0</c:formatCode>
                <c:ptCount val="15"/>
                <c:pt idx="0">
                  <c:v>36751783</c:v>
                </c:pt>
                <c:pt idx="1">
                  <c:v>53104232</c:v>
                </c:pt>
                <c:pt idx="2">
                  <c:v>31885821</c:v>
                </c:pt>
                <c:pt idx="3">
                  <c:v>42673100</c:v>
                </c:pt>
                <c:pt idx="4">
                  <c:v>53477291</c:v>
                </c:pt>
                <c:pt idx="5">
                  <c:v>48729391.513999999</c:v>
                </c:pt>
                <c:pt idx="6">
                  <c:v>61314205</c:v>
                </c:pt>
                <c:pt idx="7">
                  <c:v>87696456</c:v>
                </c:pt>
                <c:pt idx="8">
                  <c:v>65110853</c:v>
                </c:pt>
                <c:pt idx="9">
                  <c:v>67889104</c:v>
                </c:pt>
                <c:pt idx="10">
                  <c:v>40553956</c:v>
                </c:pt>
                <c:pt idx="11">
                  <c:v>61871891</c:v>
                </c:pt>
                <c:pt idx="12">
                  <c:v>83409454</c:v>
                </c:pt>
                <c:pt idx="13">
                  <c:v>35752369</c:v>
                </c:pt>
                <c:pt idx="14">
                  <c:v>21522597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02577776"/>
        <c:axId val="202578336"/>
      </c:barChart>
      <c:lineChart>
        <c:grouping val="standard"/>
        <c:varyColors val="0"/>
        <c:ser>
          <c:idx val="2"/>
          <c:order val="2"/>
          <c:tx>
            <c:strRef>
              <c:f>GASTO!$G$45</c:f>
              <c:strCache>
                <c:ptCount val="1"/>
                <c:pt idx="0">
                  <c:v>% Variación Mensual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1263287461820397E-2"/>
                  <c:y val="-1.212419687134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9.4157970206700196E-3"/>
                  <c:y val="-5.01772568387045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4759857191008903E-2"/>
                      <c:h val="3.7510468249344599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2.29906187448099E-3"/>
                  <c:y val="2.2984841312925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0121767559289354E-2"/>
                      <c:h val="2.9529242849216229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3.6272666846634771E-2"/>
                  <c:y val="-3.2493899078554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0031264616047962E-3"/>
                  <c:y val="3.10976860732154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6.600088972922062E-3"/>
                  <c:y val="-1.5694745711058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7.7354441274374184E-3"/>
                  <c:y val="-1.0440861188962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9.3324066387547762E-3"/>
                  <c:y val="1.2254037814711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973654402736513E-2"/>
                  <c:y val="-6.2821367646890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5.6009409817216558E-3"/>
                  <c:y val="2.308533750756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6.0808668724186008E-3"/>
                  <c:y val="1.70648033617039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6.2539080770060871E-3"/>
                  <c:y val="2.70227023897496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1.4393147844061215E-2"/>
                  <c:y val="-3.12367860275892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1.8318611131945734E-2"/>
                  <c:y val="-1.278363308436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8.7554713078083924E-3"/>
                  <c:y val="-8.8816657481383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GASTO!$G$46:$G$60</c:f>
              <c:numCache>
                <c:formatCode>0.0%</c:formatCode>
                <c:ptCount val="15"/>
                <c:pt idx="0">
                  <c:v>8.648730741931443E-2</c:v>
                </c:pt>
                <c:pt idx="1">
                  <c:v>7.4764719542132707E-2</c:v>
                </c:pt>
                <c:pt idx="2">
                  <c:v>5.4800568642955794E-2</c:v>
                </c:pt>
                <c:pt idx="3">
                  <c:v>0.15715998773514395</c:v>
                </c:pt>
                <c:pt idx="4">
                  <c:v>5.1086310273200652E-2</c:v>
                </c:pt>
                <c:pt idx="5">
                  <c:v>8.8645475386229577E-2</c:v>
                </c:pt>
                <c:pt idx="6">
                  <c:v>8.1934280068616694E-2</c:v>
                </c:pt>
                <c:pt idx="7">
                  <c:v>7.0632370555653967E-2</c:v>
                </c:pt>
                <c:pt idx="8">
                  <c:v>0.17408703388599989</c:v>
                </c:pt>
                <c:pt idx="9">
                  <c:v>7.1814422042326798E-2</c:v>
                </c:pt>
                <c:pt idx="10">
                  <c:v>6.6986773101570751E-2</c:v>
                </c:pt>
                <c:pt idx="11">
                  <c:v>7.0978635704937121E-2</c:v>
                </c:pt>
                <c:pt idx="12">
                  <c:v>0.1162823131770413</c:v>
                </c:pt>
                <c:pt idx="13">
                  <c:v>9.1901415557861688E-2</c:v>
                </c:pt>
                <c:pt idx="14">
                  <c:v>3.3445316450120832E-2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579456"/>
        <c:axId val="202578896"/>
      </c:lineChart>
      <c:catAx>
        <c:axId val="202577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2578336"/>
        <c:crosses val="autoZero"/>
        <c:auto val="1"/>
        <c:lblAlgn val="ctr"/>
        <c:lblOffset val="100"/>
        <c:noMultiLvlLbl val="0"/>
      </c:catAx>
      <c:valAx>
        <c:axId val="202578336"/>
        <c:scaling>
          <c:orientation val="minMax"/>
          <c:max val="95000000"/>
          <c:min val="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_(* #,##0_);_(* \(#,##0\);_(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2577776"/>
        <c:crosses val="autoZero"/>
        <c:crossBetween val="between"/>
      </c:valAx>
      <c:valAx>
        <c:axId val="202578896"/>
        <c:scaling>
          <c:orientation val="minMax"/>
          <c:max val="0.2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02579456"/>
        <c:crosses val="max"/>
        <c:crossBetween val="between"/>
      </c:valAx>
      <c:catAx>
        <c:axId val="202579456"/>
        <c:scaling>
          <c:orientation val="minMax"/>
        </c:scaling>
        <c:delete val="1"/>
        <c:axPos val="b"/>
        <c:majorTickMark val="none"/>
        <c:minorTickMark val="none"/>
        <c:tickLblPos val="nextTo"/>
        <c:crossAx val="2025788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  <a:round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C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456861663819004"/>
          <c:y val="0.32889006323873943"/>
          <c:w val="0.633450554616379"/>
          <c:h val="0.51656267798739919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50800">
                <a:solidFill>
                  <a:schemeClr val="lt1"/>
                </a:solidFill>
              </a:ln>
              <a:effectLst/>
              <a:sp3d contourW="508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24339839265212401"/>
                  <c:y val="-3.281133482475764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9462398986669591"/>
                  <c:y val="-0.1491424310216256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4956367113043585E-2"/>
                  <c:y val="-0.1789709172259507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0790422078910669"/>
                  <c:y val="-0.1014168530947054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11682079763231452"/>
                  <c:y val="-1.193139448173005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6739380022962113E-2"/>
                  <c:y val="-1.193139448173016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/>
                </a:pPr>
                <a:endParaRPr lang="es-CL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; </c:separator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RESUMEN!$B$79:$G$79</c:f>
              <c:strCache>
                <c:ptCount val="6"/>
                <c:pt idx="0">
                  <c:v>ESTUDIOS PROPIOS DEL GIRO</c:v>
                </c:pt>
                <c:pt idx="1">
                  <c:v>TRANSFERENCIAS CORRIENTES</c:v>
                </c:pt>
                <c:pt idx="2">
                  <c:v>OTROS GASTOS CORRIENTES</c:v>
                </c:pt>
                <c:pt idx="3">
                  <c:v>ACTIVOS NO FINANCIEROS</c:v>
                </c:pt>
                <c:pt idx="4">
                  <c:v>TRANSFERENCIAS DE CAPITAL</c:v>
                </c:pt>
                <c:pt idx="5">
                  <c:v>INVERSION EN OBRAS (EMPLEO)</c:v>
                </c:pt>
              </c:strCache>
            </c:strRef>
          </c:cat>
          <c:val>
            <c:numRef>
              <c:f>RESUMEN!$B$97:$G$97</c:f>
              <c:numCache>
                <c:formatCode>_(* #,##0_);_(* \(#,##0\);_(* "-"??_);_(@_)</c:formatCode>
                <c:ptCount val="6"/>
                <c:pt idx="0">
                  <c:v>1965381</c:v>
                </c:pt>
                <c:pt idx="1">
                  <c:v>52999600.208999999</c:v>
                </c:pt>
                <c:pt idx="2">
                  <c:v>2137406</c:v>
                </c:pt>
                <c:pt idx="3">
                  <c:v>58645508.717</c:v>
                </c:pt>
                <c:pt idx="4">
                  <c:v>101399700.14</c:v>
                </c:pt>
                <c:pt idx="5">
                  <c:v>574545237.38199997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lt1"/>
    </a:solidFill>
    <a:ln w="25400" cap="flat" cmpd="sng" algn="ctr">
      <a:solidFill>
        <a:schemeClr val="accent6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962442170272552"/>
          <c:y val="0.2147117296222664"/>
          <c:w val="0.64453273061477256"/>
          <c:h val="0.55931017569125929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50000"/>
                      <a:satMod val="300000"/>
                    </a:schemeClr>
                  </a:gs>
                  <a:gs pos="35000">
                    <a:schemeClr val="accent5">
                      <a:tint val="37000"/>
                      <a:satMod val="300000"/>
                    </a:schemeClr>
                  </a:gs>
                  <a:gs pos="100000">
                    <a:schemeClr val="accent5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>
                <a:noFill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0.10445746469764318"/>
                  <c:y val="-2.5857453702978976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4903209886615363E-3"/>
                  <c:y val="0.13065084558267195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000" b="1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L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331118334928506E-2"/>
                  <c:y val="3.4516679450853932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4926127795371217E-2"/>
                  <c:y val="5.7962357091049403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0474636150640211E-2"/>
                  <c:y val="-6.9180716227568967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422496021408975E-2"/>
                  <c:y val="-6.196375552459521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bestFit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'Transferencias Subt.33'!$B$168:$F$168</c:f>
              <c:strCache>
                <c:ptCount val="5"/>
                <c:pt idx="0">
                  <c:v>Programa Mejoramiento Barrios</c:v>
                </c:pt>
                <c:pt idx="1">
                  <c:v>Fondo Regional Iniciativa Local (FRIL)</c:v>
                </c:pt>
                <c:pt idx="2">
                  <c:v>Transferencias Municipios </c:v>
                </c:pt>
                <c:pt idx="3">
                  <c:v>Transferencias FIC - Fomento Productivo</c:v>
                </c:pt>
                <c:pt idx="4">
                  <c:v>Transferencias al Sector Privado</c:v>
                </c:pt>
              </c:strCache>
            </c:strRef>
          </c:cat>
          <c:val>
            <c:numRef>
              <c:f>'Transferencias Subt.33'!$B$186:$F$186</c:f>
              <c:numCache>
                <c:formatCode>_-* #,##0_-;\-* #,##0_-;_-* "-"??_-;_-@_-</c:formatCode>
                <c:ptCount val="5"/>
                <c:pt idx="0">
                  <c:v>21189869.862</c:v>
                </c:pt>
                <c:pt idx="1">
                  <c:v>52140762.811000004</c:v>
                </c:pt>
                <c:pt idx="2">
                  <c:v>25792748.774999999</c:v>
                </c:pt>
                <c:pt idx="3">
                  <c:v>44117826.140000001</c:v>
                </c:pt>
                <c:pt idx="4">
                  <c:v>57281874</c:v>
                </c:pt>
              </c:numCache>
            </c:numRef>
          </c:val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3"/>
      </a:solidFill>
      <a:prstDash val="solid"/>
      <a:round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s-C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009799765172716"/>
          <c:y val="0.28514268420297106"/>
          <c:w val="0.55953271000992577"/>
          <c:h val="0.5361522582501369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0.21705378715077833"/>
                  <c:y val="-9.8590358387265042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23544250677274611"/>
                  <c:y val="-7.1532723560560696E-3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2432585208952017E-2"/>
                  <c:y val="3.8807485084948225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8635778300590051E-2"/>
                  <c:y val="4.7333062317537679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2013213067219962E-2"/>
                  <c:y val="3.0385492253309342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0.17208240370174235"/>
                  <c:y val="2.5092269257732617E-2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14839947101430404"/>
                  <c:y val="-0.12140252076747025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4.6674827168103436E-2"/>
                  <c:y val="-0.12874479147778875"/>
                </c:manualLayout>
              </c:layout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s-CL"/>
              </a:p>
            </c:txPr>
            <c:dLblPos val="inEnd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'Activos No Financieros'!$D$2:$K$2</c:f>
              <c:strCache>
                <c:ptCount val="8"/>
                <c:pt idx="0">
                  <c:v>Terrenos</c:v>
                </c:pt>
                <c:pt idx="1">
                  <c:v>Edificios</c:v>
                </c:pt>
                <c:pt idx="2">
                  <c:v>Vehículos</c:v>
                </c:pt>
                <c:pt idx="3">
                  <c:v>Mobiliarios y Otros</c:v>
                </c:pt>
                <c:pt idx="4">
                  <c:v>Máquinas y Equipos</c:v>
                </c:pt>
                <c:pt idx="5">
                  <c:v>Equipos Informáticos</c:v>
                </c:pt>
                <c:pt idx="6">
                  <c:v>Programas Informáticos</c:v>
                </c:pt>
                <c:pt idx="7">
                  <c:v>Otros activos no Financieros</c:v>
                </c:pt>
              </c:strCache>
            </c:strRef>
          </c:cat>
          <c:val>
            <c:numRef>
              <c:f>'Activos No Financieros'!$D$18:$K$18</c:f>
              <c:numCache>
                <c:formatCode>_(* #,##0_);_(* \(#,##0\);_(* "-"??_);_(@_)</c:formatCode>
                <c:ptCount val="8"/>
                <c:pt idx="0">
                  <c:v>0</c:v>
                </c:pt>
                <c:pt idx="1">
                  <c:v>0</c:v>
                </c:pt>
                <c:pt idx="2">
                  <c:v>27848867.491999999</c:v>
                </c:pt>
                <c:pt idx="3">
                  <c:v>7448375.7809999995</c:v>
                </c:pt>
                <c:pt idx="4">
                  <c:v>21258077.479000002</c:v>
                </c:pt>
                <c:pt idx="5">
                  <c:v>585288.10100000002</c:v>
                </c:pt>
                <c:pt idx="6">
                  <c:v>132435.864</c:v>
                </c:pt>
                <c:pt idx="7">
                  <c:v>1372462</c:v>
                </c:pt>
              </c:numCache>
            </c:numRef>
          </c:val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1587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E5305A-F35E-4FC9-860F-AA70ED88E2F8}" type="slidenum">
              <a:rPr lang="en-US" altLang="es-CL"/>
              <a:pPr/>
              <a:t>‹Nº›</a:t>
            </a:fld>
            <a:endParaRPr lang="en-US" altLang="es-CL"/>
          </a:p>
        </p:txBody>
      </p:sp>
      <p:pic>
        <p:nvPicPr>
          <p:cNvPr id="15366" name="Picture 5" descr="logoSUBDERE-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9154" y="-12911"/>
            <a:ext cx="1025596" cy="929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9777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AD89A376-B353-4B53-998F-4292FC962BD0}" type="datetime1">
              <a:rPr lang="en-US" altLang="es-CL"/>
              <a:pPr/>
              <a:t>12/20/2018</a:t>
            </a:fld>
            <a:endParaRPr lang="en-US" altLang="es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CL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0"/>
            <a:ext cx="5608320" cy="418338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B9099599-95F4-4EB5-8925-1B9B12402EBE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179126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99599-95F4-4EB5-8925-1B9B12402EBE}" type="slidenum">
              <a:rPr lang="en-US" altLang="es-CL" smtClean="0"/>
              <a:pPr/>
              <a:t>1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448875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altLang="es-CL" smtClean="0">
              <a:ea typeface="ヒラギノ角ゴ Pro W3"/>
              <a:cs typeface="ヒラギノ角ゴ Pro W3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fld id="{5B17E531-CCD2-4DE3-A09A-B245BD94EFD1}" type="slidenum">
              <a:rPr lang="en-US" altLang="es-CL" sz="1200">
                <a:latin typeface="Calibri" pitchFamily="34" charset="0"/>
              </a:rPr>
              <a:pPr/>
              <a:t>2</a:t>
            </a:fld>
            <a:endParaRPr lang="en-US" altLang="es-CL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893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99599-95F4-4EB5-8925-1B9B12402EBE}" type="slidenum">
              <a:rPr lang="en-US" altLang="es-CL" smtClean="0"/>
              <a:pPr/>
              <a:t>11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199525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L" dirty="0" smtClean="0">
              <a:ea typeface="ヒラギノ角ゴ Pro W3" pitchFamily="-84" charset="-128"/>
            </a:endParaRPr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-84" charset="-128"/>
              </a:defRPr>
            </a:lvl9pPr>
          </a:lstStyle>
          <a:p>
            <a:fld id="{C18EA254-9CBB-418F-9D5C-79E207F3E130}" type="slidenum">
              <a:rPr lang="en-US" altLang="es-CL" sz="1200" smtClean="0">
                <a:latin typeface="Calibri" panose="020F0502020204030204" pitchFamily="34" charset="0"/>
              </a:rPr>
              <a:pPr/>
              <a:t>12</a:t>
            </a:fld>
            <a:endParaRPr lang="en-US" altLang="es-CL" sz="120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350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itchFamily="34" charset="0"/>
              </a:defRPr>
            </a:lvl1pPr>
          </a:lstStyle>
          <a:p>
            <a:fld id="{BD2FEBA1-9D26-4ED2-ADF8-B000600CF472}" type="datetime1">
              <a:rPr lang="es-ES" altLang="es-CL" smtClean="0"/>
              <a:t>20/12/2018</a:t>
            </a:fld>
            <a:endParaRPr lang="en-US" alt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7EE5E-5974-43EB-9308-1AA63EB3C230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981060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12770D-B3F6-472B-9612-2BB23FE0BF15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548647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51AD55-E520-4EC4-B6E2-AAFFCD1B3B1D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3193616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9ED4BA-BDA8-45E7-AF09-50352C226487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013A6-FD23-4CE2-90DB-FC1808D84CF1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498912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A32CFB-78EA-475B-B944-BD46E20A286E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BCBFC-5A70-4C14-B0EF-F3602CB4104E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828996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0C2CAA-722A-401D-8F74-33DF6279AA99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0A2BB-9417-4B88-BE03-D660EECC69EA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979204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A18E9E-B2E1-4C09-A634-1E87D46656E1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4274E-8E1C-4744-9FBA-E91BC5FE6AB4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4217754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10E7F9-F67F-4C10-A7DB-C0D170D8AF1A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CCA0E-DCA3-4A12-B893-234C08BDC6E1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215303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372AFD-47FC-4372-880C-1D69E0F59706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789B8-8064-4E0B-965D-E7F3EE7D8608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0968997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9A312E-0819-4EF0-B459-AC62189823BB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C4C4BB-10DD-48A5-BB46-FA5D5A72AEB5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1875833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F3F21A-A730-4794-918D-095F6CA7938F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2DF1B-D47B-47AA-A01C-63B1D10AD98E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27542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1DD7BA-F7A8-42A1-A0D9-C835D76E1134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333386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1BA052A-1B70-4653-8010-939040974018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AA58F-84CE-47CE-8B3C-B9A4FBD3FA39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789933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F28351-DD0C-4076-993B-4B535C31C582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F1106-74E3-4ACA-864D-63B010DD94C2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5266051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BA3767-EF34-40B7-87B1-014EC69CB7A7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6A33E-856C-46FE-B27C-D6791362B710}" type="slidenum">
              <a:rPr lang="es-ES" altLang="es-CL"/>
              <a:pPr/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613064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itchFamily="34" charset="0"/>
              </a:defRPr>
            </a:lvl1pPr>
          </a:lstStyle>
          <a:p>
            <a:fld id="{C30AE6E1-12D4-4C97-AEB7-C2A70F48807F}" type="datetime1">
              <a:rPr lang="es-ES" altLang="es-CL" smtClean="0"/>
              <a:t>20/12/2018</a:t>
            </a:fld>
            <a:endParaRPr lang="en-US" alt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3FA743-DD95-47CD-B6C3-E1FEE8D8677C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31057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itchFamily="34" charset="0"/>
              </a:defRPr>
            </a:lvl1pPr>
          </a:lstStyle>
          <a:p>
            <a:fld id="{31797A7E-F5A1-4EEC-B0A6-B8DF2B985FFC}" type="datetime1">
              <a:rPr lang="es-ES" altLang="es-CL" smtClean="0"/>
              <a:t>20/12/2018</a:t>
            </a:fld>
            <a:endParaRPr lang="en-US" alt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A6666-8DD9-4311-89FD-DAACBC26596A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545221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pitchFamily="34" charset="0"/>
              </a:defRPr>
            </a:lvl1pPr>
          </a:lstStyle>
          <a:p>
            <a:fld id="{74106B5A-6090-4B28-895B-4AE19C684617}" type="datetime1">
              <a:rPr lang="es-ES" altLang="es-CL" smtClean="0"/>
              <a:t>20/12/2018</a:t>
            </a:fld>
            <a:endParaRPr lang="en-US" alt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F9C78-9464-412E-86B3-0406853743E0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18825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360159-E7C9-4F8A-BA8F-FAC08D943EAF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18912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DFCFF8-C9A6-4591-B9FF-5291C0CD4156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54088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E96976-D0EB-4034-BE62-737EEAE3F6B3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30989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s-C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706322-3967-48D7-A221-FAEF9A24C4FB}" type="slidenum">
              <a:rPr lang="en-US" altLang="es-CL"/>
              <a:pPr/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320280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 smtClean="0"/>
              <a:t>Click to edit Master text styles</a:t>
            </a:r>
          </a:p>
          <a:p>
            <a:pPr lvl="1"/>
            <a:r>
              <a:rPr lang="en-US" altLang="es-CL" smtClean="0"/>
              <a:t>Second level</a:t>
            </a:r>
          </a:p>
          <a:p>
            <a:pPr lvl="2"/>
            <a:r>
              <a:rPr lang="en-US" altLang="es-CL" smtClean="0"/>
              <a:t>Third level</a:t>
            </a:r>
          </a:p>
          <a:p>
            <a:pPr lvl="3"/>
            <a:r>
              <a:rPr lang="en-US" altLang="es-CL" smtClean="0"/>
              <a:t>Fourth level</a:t>
            </a:r>
          </a:p>
          <a:p>
            <a:pPr lvl="4"/>
            <a:r>
              <a:rPr lang="en-US" altLang="es-CL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898989"/>
                </a:solidFill>
                <a:latin typeface="Verdana" pitchFamily="34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fld id="{1CEC7E8F-3A66-4121-A34A-D310EEE2B57C}" type="slidenum">
              <a:rPr lang="en-US" altLang="es-CL"/>
              <a:pPr/>
              <a:t>‹Nº›</a:t>
            </a:fld>
            <a:endParaRPr lang="en-US" altLang="es-CL"/>
          </a:p>
        </p:txBody>
      </p:sp>
      <p:pic>
        <p:nvPicPr>
          <p:cNvPr id="1030" name="Picture 1" descr="LOGOSUBDERE-05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350" y="0"/>
            <a:ext cx="1081088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9" r:id="rId1"/>
    <p:sldLayoutId id="2147484150" r:id="rId2"/>
    <p:sldLayoutId id="2147484151" r:id="rId3"/>
    <p:sldLayoutId id="2147484152" r:id="rId4"/>
    <p:sldLayoutId id="2147484153" r:id="rId5"/>
    <p:sldLayoutId id="2147484154" r:id="rId6"/>
    <p:sldLayoutId id="2147484155" r:id="rId7"/>
    <p:sldLayoutId id="2147484156" r:id="rId8"/>
    <p:sldLayoutId id="2147484157" r:id="rId9"/>
    <p:sldLayoutId id="2147484158" r:id="rId10"/>
    <p:sldLayoutId id="2147484159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ヒラギノ角ゴ Pro W3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ヒラギノ角ゴ Pro W3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ヒラギノ角ゴ Pro W3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ヒラギノ角ゴ Pro W3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ヒラギノ角ゴ Pro W3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 kern="1200">
          <a:solidFill>
            <a:srgbClr val="595959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95959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Marcador de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L" smtClean="0"/>
              <a:t>Clic para editar título</a:t>
            </a:r>
            <a:endParaRPr lang="es-ES" altLang="es-CL" smtClean="0"/>
          </a:p>
        </p:txBody>
      </p:sp>
      <p:sp>
        <p:nvSpPr>
          <p:cNvPr id="2051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CL" smtClean="0"/>
              <a:t>Haga clic para modificar el estilo de texto del patrón</a:t>
            </a:r>
          </a:p>
          <a:p>
            <a:pPr lvl="1"/>
            <a:r>
              <a:rPr lang="es-ES_tradnl" altLang="es-CL" smtClean="0"/>
              <a:t>Segundo nivel</a:t>
            </a:r>
          </a:p>
          <a:p>
            <a:pPr lvl="2"/>
            <a:r>
              <a:rPr lang="es-ES_tradnl" altLang="es-CL" smtClean="0"/>
              <a:t>Tercer nivel</a:t>
            </a:r>
          </a:p>
          <a:p>
            <a:pPr lvl="3"/>
            <a:r>
              <a:rPr lang="es-ES_tradnl" altLang="es-CL" smtClean="0"/>
              <a:t>Cuarto nivel</a:t>
            </a:r>
          </a:p>
          <a:p>
            <a:pPr lvl="4"/>
            <a:r>
              <a:rPr lang="es-ES_tradnl" altLang="es-CL" smtClean="0"/>
              <a:t>Quinto nivel</a:t>
            </a:r>
            <a:endParaRPr lang="es-ES" altLang="es-CL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CD47EB52-2C3C-44E9-9C84-C2CFE961604B}" type="datetime1">
              <a:rPr lang="es-ES" altLang="es-CL" smtClean="0"/>
              <a:t>20/12/2018</a:t>
            </a:fld>
            <a:endParaRPr lang="es-ES" alt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A65732D1-067E-4A96-BC9C-CC7892BE7E85}" type="slidenum">
              <a:rPr lang="es-ES" altLang="es-CL"/>
              <a:pPr/>
              <a:t>‹Nº›</a:t>
            </a:fld>
            <a:endParaRPr lang="es-ES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8" r:id="rId1"/>
    <p:sldLayoutId id="2147484139" r:id="rId2"/>
    <p:sldLayoutId id="2147484140" r:id="rId3"/>
    <p:sldLayoutId id="2147484141" r:id="rId4"/>
    <p:sldLayoutId id="2147484142" r:id="rId5"/>
    <p:sldLayoutId id="2147484143" r:id="rId6"/>
    <p:sldLayoutId id="2147484144" r:id="rId7"/>
    <p:sldLayoutId id="2147484145" r:id="rId8"/>
    <p:sldLayoutId id="2147484146" r:id="rId9"/>
    <p:sldLayoutId id="2147484147" r:id="rId10"/>
    <p:sldLayoutId id="2147484148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portadaPPTNUEVA-0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0" r="5350"/>
          <a:stretch>
            <a:fillRect/>
          </a:stretch>
        </p:blipFill>
        <p:spPr bwMode="auto">
          <a:xfrm>
            <a:off x="0" y="-15875"/>
            <a:ext cx="9144000" cy="697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4C4BB-10DD-48A5-BB46-FA5D5A72AEB5}" type="slidenum">
              <a:rPr lang="es-ES" altLang="es-CL" smtClean="0"/>
              <a:pPr/>
              <a:t>1</a:t>
            </a:fld>
            <a:endParaRPr lang="es-ES" altLang="es-C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>
          <a:xfrm>
            <a:off x="152401" y="148461"/>
            <a:ext cx="8164512" cy="1143000"/>
          </a:xfrm>
        </p:spPr>
        <p:txBody>
          <a:bodyPr/>
          <a:lstStyle/>
          <a:p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Programa de Inversión Gobiernos Regionales</a:t>
            </a:r>
            <a:b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Ejecución Presupuestaria por Tipo de Gasto Noviembre </a:t>
            </a:r>
            <a:b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_tradnl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2018 </a:t>
            </a:r>
            <a:r>
              <a:rPr lang="es-ES_tradnl" altLang="es-CL" sz="1400" b="1" dirty="0" smtClean="0">
                <a:latin typeface="Verdana" panose="020B0604030504040204" pitchFamily="34" charset="0"/>
                <a:ea typeface="ヒラギノ角ゴ Pro W3" pitchFamily="-84" charset="-128"/>
              </a:rPr>
              <a:t>Montos en Miles de $</a:t>
            </a:r>
            <a:endParaRPr lang="es-CL" altLang="es-CL" sz="1400" dirty="0" smtClean="0">
              <a:latin typeface="Verdana" panose="020B0604030504040204" pitchFamily="34" charset="0"/>
              <a:ea typeface="ヒラギノ角ゴ Pro W3" pitchFamily="-84" charset="-128"/>
            </a:endParaRPr>
          </a:p>
        </p:txBody>
      </p:sp>
      <p:sp>
        <p:nvSpPr>
          <p:cNvPr id="21509" name="4 CuadroTexto"/>
          <p:cNvSpPr txBox="1">
            <a:spLocks noChangeArrowheads="1"/>
          </p:cNvSpPr>
          <p:nvPr/>
        </p:nvSpPr>
        <p:spPr bwMode="auto">
          <a:xfrm>
            <a:off x="496983" y="5905872"/>
            <a:ext cx="80645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s-MX" sz="900" b="1" dirty="0">
                <a:solidFill>
                  <a:schemeClr val="tx1"/>
                </a:solidFill>
                <a:latin typeface="+mn-lt"/>
              </a:rPr>
              <a:t>(*) Incluye Inversión Real, Programas de Mejoramiento de Barrios, Fondo Regional de Iniciativa Local (FRIL), Transferencias Municipalidades para JEC.</a:t>
            </a:r>
            <a:endParaRPr lang="es-CL" sz="9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DD7BA-F7A8-42A1-A0D9-C835D76E1134}" type="slidenum">
              <a:rPr lang="en-US" altLang="es-CL" smtClean="0"/>
              <a:pPr/>
              <a:t>10</a:t>
            </a:fld>
            <a:endParaRPr lang="en-US" altLang="es-CL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770480"/>
              </p:ext>
            </p:extLst>
          </p:nvPr>
        </p:nvGraphicFramePr>
        <p:xfrm>
          <a:off x="355872" y="1407860"/>
          <a:ext cx="8392591" cy="430693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108569"/>
                <a:gridCol w="1108569"/>
                <a:gridCol w="951923"/>
                <a:gridCol w="976023"/>
                <a:gridCol w="1039284"/>
                <a:gridCol w="1120618"/>
                <a:gridCol w="1048321"/>
                <a:gridCol w="1039284"/>
              </a:tblGrid>
              <a:tr h="648992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REGION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ESTUDIOS PROPIOS DEL GIRO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TRANSFERENCIAS CORRIENTES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OTROS GASTOS CORRIENTES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ACTIVOS NO FINANCIEROS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TRANSFERENCIAS DE CAPITAL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INVERSION EN OBRAS (EMPLEO)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TOTAL INVERSION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TARAPACA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50.500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1.846.909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2.236.141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4.547.425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28.070.808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36.751.783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ANTOFAGASTA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824.292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3.844.548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17.019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1.484.006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5.206.762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39.410.373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53.104.232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ATACAMA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23.220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3.305.494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23.906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1.945.737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3.731.090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22.856.374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31.885.821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COQUIMBO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55.669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5.675.158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410.085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1.492.875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7.996.705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26.837.360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42.673.100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VALPARAISO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8.900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2.937.869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217.998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6.910.859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4.421.498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38.819.518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53.477.291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O'HIGGINS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3.424.777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1.886.741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4.668.581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38.749.292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48.729.391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MAULE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3.160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4.930.776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3.946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4.347.074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13.116.139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38.913.110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61.314.205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BIO - BIO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4.975.281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415.878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2.165.066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16.801.957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63.071.546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87.696.455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ARAUCANIA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1.773.986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850.893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7.396.832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9.856.349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45.143.866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65.110.853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LOS LAGOS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20.000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4.282.972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29.680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7.105.088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10.831.147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45.620.217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67.889.104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AYSEN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233.500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2.644.602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2.963.650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6.735.200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27.325.321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40.553.956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MAGALLANES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1.809.666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2.639.249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1.307.748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56.115.229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61.871.892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METROPOLITANA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722.140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7.011.743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168.001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14.110.920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4.560.497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56.409.566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83.409.454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5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LOS RIOS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        24.000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2.672.996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863.292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3.234.374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28.957.707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35.752.369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23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ARICA - PARINACOTA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1.862.823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1.097.979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   1.795.705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16.619.784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21.522.597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2397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SUBTOTAL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      1.965.381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52.999.600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  2.137.406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  58.645.509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     98.811.177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572.920.071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791.742.503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239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FONDEMA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   2.588.523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 1.625.166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                   4.213.689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2397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TOTAL GENERAL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    1.965.381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52.999.600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2.137.406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58.645.509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101.399.700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574.545.237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795.956.192 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12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164512" cy="962025"/>
          </a:xfrm>
        </p:spPr>
        <p:txBody>
          <a:bodyPr/>
          <a:lstStyle/>
          <a:p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Programa de Inversión Gobiernos Regionales</a:t>
            </a:r>
            <a:b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Ejecución Presupuestaria por Tipo de Gasto Noviembre</a:t>
            </a:r>
            <a:b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_tradnl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2018 </a:t>
            </a:r>
            <a:r>
              <a:rPr lang="es-ES_tradnl" altLang="es-CL" sz="1400" b="1" dirty="0" smtClean="0">
                <a:latin typeface="Verdana" panose="020B0604030504040204" pitchFamily="34" charset="0"/>
                <a:ea typeface="ヒラギノ角ゴ Pro W3" pitchFamily="-84" charset="-128"/>
              </a:rPr>
              <a:t>Montos en Miles de $</a:t>
            </a:r>
            <a:endParaRPr lang="es-CL" altLang="es-CL" sz="1400" dirty="0" smtClean="0">
              <a:latin typeface="Verdana" panose="020B0604030504040204" pitchFamily="34" charset="0"/>
              <a:ea typeface="ヒラギノ角ゴ Pro W3" pitchFamily="-84" charset="-128"/>
            </a:endParaRPr>
          </a:p>
        </p:txBody>
      </p:sp>
      <p:sp>
        <p:nvSpPr>
          <p:cNvPr id="7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DD7BA-F7A8-42A1-A0D9-C835D76E1134}" type="slidenum">
              <a:rPr lang="en-US" altLang="es-CL" smtClean="0"/>
              <a:pPr/>
              <a:t>11</a:t>
            </a:fld>
            <a:endParaRPr lang="en-US" altLang="es-CL"/>
          </a:p>
        </p:txBody>
      </p:sp>
      <p:graphicFrame>
        <p:nvGraphicFramePr>
          <p:cNvPr id="8" name="Chart 15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9315690"/>
              </p:ext>
            </p:extLst>
          </p:nvPr>
        </p:nvGraphicFramePr>
        <p:xfrm>
          <a:off x="395537" y="1556792"/>
          <a:ext cx="8208912" cy="4448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9941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 txBox="1">
            <a:spLocks/>
          </p:cNvSpPr>
          <p:nvPr/>
        </p:nvSpPr>
        <p:spPr bwMode="auto">
          <a:xfrm>
            <a:off x="237506" y="213756"/>
            <a:ext cx="8178526" cy="115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b="1" dirty="0">
                <a:solidFill>
                  <a:srgbClr val="006CB7"/>
                </a:solidFill>
                <a:latin typeface="Verdana" panose="020B0604030504040204" pitchFamily="34" charset="0"/>
              </a:rPr>
              <a:t>Programa de Inversión Gobiernos Regionales</a:t>
            </a:r>
            <a:br>
              <a:rPr lang="es-ES" altLang="es-CL" b="1" dirty="0">
                <a:solidFill>
                  <a:srgbClr val="006CB7"/>
                </a:solidFill>
                <a:latin typeface="Verdana" panose="020B0604030504040204" pitchFamily="34" charset="0"/>
              </a:rPr>
            </a:br>
            <a:r>
              <a:rPr lang="es-ES" altLang="es-CL" sz="1800" b="1" dirty="0">
                <a:solidFill>
                  <a:srgbClr val="006CB7"/>
                </a:solidFill>
                <a:latin typeface="Verdana" panose="020B0604030504040204" pitchFamily="34" charset="0"/>
              </a:rPr>
              <a:t>Ejecución Presupuestaria por Tipo de Gasto </a:t>
            </a:r>
            <a:r>
              <a:rPr lang="es-ES" altLang="es-CL" sz="18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Noviembre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CL" sz="18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2018 - </a:t>
            </a:r>
            <a:r>
              <a:rPr lang="es-ES_tradnl" altLang="es-CL" sz="16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Transferencias </a:t>
            </a:r>
            <a:r>
              <a:rPr lang="es-ES_tradnl" altLang="es-CL" sz="1600" b="1" dirty="0">
                <a:solidFill>
                  <a:srgbClr val="006CB7"/>
                </a:solidFill>
                <a:latin typeface="Verdana" panose="020B0604030504040204" pitchFamily="34" charset="0"/>
              </a:rPr>
              <a:t>de Capital  - Montos en Miles de $</a:t>
            </a:r>
            <a:endParaRPr lang="es-CL" altLang="es-CL" sz="1600" dirty="0">
              <a:solidFill>
                <a:srgbClr val="006CB7"/>
              </a:solidFill>
              <a:latin typeface="Verdana" panose="020B0604030504040204" pitchFamily="34" charset="0"/>
            </a:endParaRPr>
          </a:p>
        </p:txBody>
      </p:sp>
      <p:sp>
        <p:nvSpPr>
          <p:cNvPr id="6" name="Footer Placeholder 10"/>
          <p:cNvSpPr txBox="1">
            <a:spLocks noGrp="1"/>
          </p:cNvSpPr>
          <p:nvPr/>
        </p:nvSpPr>
        <p:spPr bwMode="auto">
          <a:xfrm>
            <a:off x="160785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DD7BA-F7A8-42A1-A0D9-C835D76E1134}" type="slidenum">
              <a:rPr lang="en-US" altLang="es-CL" smtClean="0"/>
              <a:pPr/>
              <a:t>12</a:t>
            </a:fld>
            <a:endParaRPr lang="en-US" altLang="es-CL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675491"/>
              </p:ext>
            </p:extLst>
          </p:nvPr>
        </p:nvGraphicFramePr>
        <p:xfrm>
          <a:off x="561571" y="1379650"/>
          <a:ext cx="7772402" cy="442561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369921"/>
                <a:gridCol w="1132088"/>
                <a:gridCol w="1128917"/>
                <a:gridCol w="1017928"/>
                <a:gridCol w="1078179"/>
                <a:gridCol w="1017928"/>
                <a:gridCol w="1027441"/>
              </a:tblGrid>
              <a:tr h="641394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u="none" strike="noStrike" dirty="0">
                          <a:effectLst/>
                        </a:rPr>
                        <a:t>Región</a:t>
                      </a:r>
                      <a:endParaRPr lang="es-CL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u="none" strike="noStrike" dirty="0">
                          <a:effectLst/>
                        </a:rPr>
                        <a:t>Programa Mejoramiento Barrios</a:t>
                      </a:r>
                      <a:endParaRPr lang="es-CL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u="none" strike="noStrike" dirty="0">
                          <a:effectLst/>
                        </a:rPr>
                        <a:t>Fondo Regional Iniciativa Local (FRIL)</a:t>
                      </a:r>
                      <a:endParaRPr lang="es-CL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u="none" strike="noStrike" dirty="0">
                          <a:effectLst/>
                        </a:rPr>
                        <a:t>Transferencias Municipios </a:t>
                      </a:r>
                      <a:endParaRPr lang="es-CL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u="none" strike="noStrike" dirty="0">
                          <a:effectLst/>
                        </a:rPr>
                        <a:t>Transferencias FIC - Fomento Productivo</a:t>
                      </a:r>
                      <a:endParaRPr lang="es-CL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u="none" strike="noStrike" dirty="0">
                          <a:effectLst/>
                        </a:rPr>
                        <a:t>Transferencias al Sector Privado</a:t>
                      </a:r>
                      <a:endParaRPr lang="es-CL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50" b="1" u="none" strike="noStrike" dirty="0">
                          <a:effectLst/>
                        </a:rPr>
                        <a:t>Total</a:t>
                      </a:r>
                      <a:endParaRPr lang="es-CL" sz="105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TARAPACA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1.714.512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1.853.570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2.693.855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  6.261.937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ANTOFAGASTA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              -  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2.010.924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1.395.646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3.811.116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  7.217.686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ATACAMA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2.342.936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1.388.154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  3.731.090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COQUIMBO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5.007.895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1.064.970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2.040.508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5.956.197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14.069.570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VALPARAISO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3.848.365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1.724.815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2.696.683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  8.269.863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O'HIGGINS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8.046.547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6.138.365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317.021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572.241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4.096.340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19.170.514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MAULE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760.333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5.042.460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9.705.892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3.410.247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18.918.932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BIO - BIO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6.656.568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8.463.663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15.114.682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7.653.963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9.147.994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47.036.870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ARAUCANIA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211.467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2.783.648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770.250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9.086.099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12.851.464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LOS LAGOS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507.060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5.990.494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4.500.186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6.330.961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17.328.701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AYSEN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3.813.605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5.997.553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737.647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10.548.805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MAGALLANES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3.805.498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655.307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652.441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  5.113.246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METROPOLITANA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6.388.595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8.350.122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1.428.989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3.131.508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19.299.214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LOS RIOS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2.607.818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          -  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     657.882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>
                          <a:effectLst/>
                        </a:rPr>
                        <a:t>              2.576.492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              5.842.192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u="none" strike="noStrike" dirty="0">
                          <a:effectLst/>
                        </a:rPr>
                        <a:t>ARICA - PARINACOTA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              -  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  478.770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          -  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408.692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1.387.013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              2.274.475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79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TOTAL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  21.189.870 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  52.140.763 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25.792.749 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41.708.430 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57.102.747 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197.934.559 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81728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50" u="none" strike="noStrike" dirty="0">
                          <a:effectLst/>
                        </a:rPr>
                        <a:t>FONDEMA</a:t>
                      </a:r>
                      <a:endParaRPr lang="es-CL" sz="105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              -  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              -  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          -  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2.409.396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effectLst/>
                        </a:rPr>
                        <a:t>                    179.127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                 2.588.523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1728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GENERAL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100" b="1" u="none" strike="noStrike" kern="1200" dirty="0" smtClean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</a:t>
                      </a:r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21.189.870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100" b="1" u="none" strike="noStrike" kern="1200" dirty="0" smtClean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 </a:t>
                      </a:r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52.140.763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100" b="1" u="none" strike="noStrike" kern="1200" dirty="0" smtClean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25.792.749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100" b="1" u="none" strike="noStrike" kern="1200" dirty="0" smtClean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44.117.826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100" b="1" u="none" strike="noStrike" kern="1200" dirty="0" smtClean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57.281.874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100" b="1" u="none" strike="noStrike" kern="1200" dirty="0" smtClean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200.523.082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81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DD7BA-F7A8-42A1-A0D9-C835D76E1134}" type="slidenum">
              <a:rPr lang="en-US" altLang="es-CL" smtClean="0"/>
              <a:pPr/>
              <a:t>13</a:t>
            </a:fld>
            <a:endParaRPr lang="en-US" altLang="es-CL"/>
          </a:p>
        </p:txBody>
      </p:sp>
      <p:sp>
        <p:nvSpPr>
          <p:cNvPr id="8" name="Título 1"/>
          <p:cNvSpPr txBox="1">
            <a:spLocks/>
          </p:cNvSpPr>
          <p:nvPr/>
        </p:nvSpPr>
        <p:spPr bwMode="auto">
          <a:xfrm>
            <a:off x="237506" y="213756"/>
            <a:ext cx="8178526" cy="1159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b="1" dirty="0">
                <a:solidFill>
                  <a:srgbClr val="006CB7"/>
                </a:solidFill>
                <a:latin typeface="Verdana" panose="020B0604030504040204" pitchFamily="34" charset="0"/>
              </a:rPr>
              <a:t>Programa de Inversión Gobiernos Regionales</a:t>
            </a:r>
            <a:br>
              <a:rPr lang="es-ES" altLang="es-CL" b="1" dirty="0">
                <a:solidFill>
                  <a:srgbClr val="006CB7"/>
                </a:solidFill>
                <a:latin typeface="Verdana" panose="020B0604030504040204" pitchFamily="34" charset="0"/>
              </a:rPr>
            </a:br>
            <a:r>
              <a:rPr lang="es-ES" altLang="es-CL" sz="1800" b="1" dirty="0">
                <a:solidFill>
                  <a:srgbClr val="006CB7"/>
                </a:solidFill>
                <a:latin typeface="Verdana" panose="020B0604030504040204" pitchFamily="34" charset="0"/>
              </a:rPr>
              <a:t>Ejecución Presupuestaria por Tipo de Gasto </a:t>
            </a:r>
            <a:r>
              <a:rPr lang="es-ES" altLang="es-CL" sz="18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Noviembre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CL" sz="18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2018 - </a:t>
            </a:r>
            <a:r>
              <a:rPr lang="es-ES_tradnl" altLang="es-CL" sz="16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Transferencias </a:t>
            </a:r>
            <a:r>
              <a:rPr lang="es-ES_tradnl" altLang="es-CL" sz="1600" b="1" dirty="0">
                <a:solidFill>
                  <a:srgbClr val="006CB7"/>
                </a:solidFill>
                <a:latin typeface="Verdana" panose="020B0604030504040204" pitchFamily="34" charset="0"/>
              </a:rPr>
              <a:t>de Capital  - Montos en Miles de $</a:t>
            </a:r>
            <a:endParaRPr lang="es-CL" altLang="es-CL" sz="1600" dirty="0">
              <a:solidFill>
                <a:srgbClr val="006CB7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782902"/>
              </p:ext>
            </p:extLst>
          </p:nvPr>
        </p:nvGraphicFramePr>
        <p:xfrm>
          <a:off x="333418" y="1268760"/>
          <a:ext cx="8482013" cy="4791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24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1"/>
          <p:cNvSpPr txBox="1">
            <a:spLocks/>
          </p:cNvSpPr>
          <p:nvPr/>
        </p:nvSpPr>
        <p:spPr bwMode="auto">
          <a:xfrm>
            <a:off x="-36512" y="137213"/>
            <a:ext cx="81645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b="1" dirty="0">
                <a:solidFill>
                  <a:srgbClr val="006CB7"/>
                </a:solidFill>
                <a:latin typeface="Verdana" panose="020B0604030504040204" pitchFamily="34" charset="0"/>
              </a:rPr>
              <a:t>Programa de Inversión Gobiernos Regionales</a:t>
            </a:r>
            <a:br>
              <a:rPr lang="es-ES" altLang="es-CL" b="1" dirty="0">
                <a:solidFill>
                  <a:srgbClr val="006CB7"/>
                </a:solidFill>
                <a:latin typeface="Verdana" panose="020B0604030504040204" pitchFamily="34" charset="0"/>
              </a:rPr>
            </a:br>
            <a:r>
              <a:rPr lang="es-ES" altLang="es-CL" sz="1800" b="1" dirty="0">
                <a:solidFill>
                  <a:srgbClr val="006CB7"/>
                </a:solidFill>
                <a:latin typeface="Verdana" panose="020B0604030504040204" pitchFamily="34" charset="0"/>
              </a:rPr>
              <a:t>Ejecución Presupuestaria por Tipo de Gasto </a:t>
            </a:r>
            <a:r>
              <a:rPr lang="es-ES" altLang="es-CL" sz="18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Noviembre </a:t>
            </a:r>
            <a:r>
              <a:rPr lang="es-ES_tradnl" altLang="es-CL" sz="18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2018</a:t>
            </a:r>
            <a:r>
              <a:rPr lang="es-ES_tradnl" altLang="es-CL" sz="1800" b="1" dirty="0">
                <a:solidFill>
                  <a:srgbClr val="006CB7"/>
                </a:solidFill>
                <a:latin typeface="Verdana" panose="020B0604030504040204" pitchFamily="34" charset="0"/>
              </a:rPr>
              <a:t/>
            </a:r>
            <a:br>
              <a:rPr lang="es-ES_tradnl" altLang="es-CL" sz="1800" b="1" dirty="0">
                <a:solidFill>
                  <a:srgbClr val="006CB7"/>
                </a:solidFill>
                <a:latin typeface="Verdana" panose="020B0604030504040204" pitchFamily="34" charset="0"/>
              </a:rPr>
            </a:br>
            <a:r>
              <a:rPr lang="es-ES_tradnl" altLang="es-CL" sz="1600" b="1" dirty="0">
                <a:solidFill>
                  <a:srgbClr val="006CB7"/>
                </a:solidFill>
                <a:latin typeface="Verdana" panose="020B0604030504040204" pitchFamily="34" charset="0"/>
              </a:rPr>
              <a:t>Adquisición de Activos No Financieros - Montos en Miles de $</a:t>
            </a:r>
            <a:endParaRPr lang="es-CL" altLang="es-CL" sz="1600" dirty="0">
              <a:solidFill>
                <a:srgbClr val="006CB7"/>
              </a:solidFill>
              <a:latin typeface="Verdana" panose="020B0604030504040204" pitchFamily="34" charset="0"/>
            </a:endParaRPr>
          </a:p>
        </p:txBody>
      </p:sp>
      <p:sp>
        <p:nvSpPr>
          <p:cNvPr id="6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DD7BA-F7A8-42A1-A0D9-C835D76E1134}" type="slidenum">
              <a:rPr lang="en-US" altLang="es-CL" smtClean="0"/>
              <a:pPr/>
              <a:t>14</a:t>
            </a:fld>
            <a:endParaRPr lang="en-US" altLang="es-CL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998179"/>
              </p:ext>
            </p:extLst>
          </p:nvPr>
        </p:nvGraphicFramePr>
        <p:xfrm>
          <a:off x="484188" y="1412776"/>
          <a:ext cx="8177213" cy="4248471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077168"/>
                <a:gridCol w="729695"/>
                <a:gridCol w="706530"/>
                <a:gridCol w="776024"/>
                <a:gridCol w="706530"/>
                <a:gridCol w="776024"/>
                <a:gridCol w="810772"/>
                <a:gridCol w="857102"/>
                <a:gridCol w="891849"/>
                <a:gridCol w="845519"/>
              </a:tblGrid>
              <a:tr h="764475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Región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Terrenos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Edificios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Vehículos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Mobiliarios y Otros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Máquinas y Equipos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Equipos Informáticos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Programas Informáticos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Otros activos no Financieros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Total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TARAPACA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1.227.078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1.009.063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2.236.141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ANTOFAGASTA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867.417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33.593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582.996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1.484.006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ATACAMA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701.992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225.840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943.357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74.547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1.945.736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COQUIMBO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1.492.875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1.492.875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VALPARAISO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3.668.145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1.102.536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1.914.368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36.510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107.500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81.800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6.910.859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O'HIGGINS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1.436.624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258.403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17.579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173.165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969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1.886.741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MAULE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2.342.514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228.484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1.740.002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23.309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12.765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4.347.074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BIO - BIO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618.205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52.853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1.494.008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2.165.066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ARAUCANIA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3.721.789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3.675.043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7.396.832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LOS LAGOS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3.878.979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1.167.063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2.059.046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7.105.088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AYSEN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990.392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736.244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1.237.014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2.963.650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MAGALLANES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582.077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490.144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1.567.029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2.639.250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METROPOLITANA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5.491.539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3.883.515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4.416.956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277.757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41.153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14.110.920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13050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LOS RIOS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507.962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355.329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                            -  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863.291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5582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ARICA - PARINACOTA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321.279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5.945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747.057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       -  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11.202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       12.495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           1.097.978 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5714"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TOTAL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  -  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     -  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27.848.867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7.448.376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21.258.077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585.288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132.436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1.372.462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58.645.507 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18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1"/>
          <p:cNvSpPr txBox="1">
            <a:spLocks/>
          </p:cNvSpPr>
          <p:nvPr/>
        </p:nvSpPr>
        <p:spPr bwMode="auto">
          <a:xfrm>
            <a:off x="35496" y="39241"/>
            <a:ext cx="81645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CL" b="1" dirty="0">
                <a:solidFill>
                  <a:srgbClr val="006CB7"/>
                </a:solidFill>
                <a:latin typeface="Verdana" panose="020B0604030504040204" pitchFamily="34" charset="0"/>
              </a:rPr>
              <a:t>Programa de Inversión Gobiernos Regionales</a:t>
            </a:r>
            <a:br>
              <a:rPr lang="es-ES" altLang="es-CL" b="1" dirty="0">
                <a:solidFill>
                  <a:srgbClr val="006CB7"/>
                </a:solidFill>
                <a:latin typeface="Verdana" panose="020B0604030504040204" pitchFamily="34" charset="0"/>
              </a:rPr>
            </a:br>
            <a:r>
              <a:rPr lang="es-ES" altLang="es-CL" sz="1800" b="1" dirty="0">
                <a:solidFill>
                  <a:srgbClr val="006CB7"/>
                </a:solidFill>
                <a:latin typeface="Verdana" panose="020B0604030504040204" pitchFamily="34" charset="0"/>
              </a:rPr>
              <a:t>Ejecución Presupuestaria por Tipo de Gasto </a:t>
            </a:r>
            <a:r>
              <a:rPr lang="es-ES" altLang="es-CL" sz="18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Noviembre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_tradnl" altLang="es-CL" sz="18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2018 </a:t>
            </a:r>
            <a:r>
              <a:rPr lang="es-ES_tradnl" altLang="es-CL" sz="1600" b="1" dirty="0" smtClean="0">
                <a:solidFill>
                  <a:srgbClr val="006CB7"/>
                </a:solidFill>
                <a:latin typeface="Verdana" panose="020B0604030504040204" pitchFamily="34" charset="0"/>
              </a:rPr>
              <a:t>Adquisición </a:t>
            </a:r>
            <a:r>
              <a:rPr lang="es-ES_tradnl" altLang="es-CL" sz="1600" b="1" dirty="0">
                <a:solidFill>
                  <a:srgbClr val="006CB7"/>
                </a:solidFill>
                <a:latin typeface="Verdana" panose="020B0604030504040204" pitchFamily="34" charset="0"/>
              </a:rPr>
              <a:t>de Activos no Financieros - Montos en Miles de $</a:t>
            </a:r>
            <a:endParaRPr lang="es-CL" altLang="es-CL" sz="1600" dirty="0">
              <a:solidFill>
                <a:srgbClr val="006CB7"/>
              </a:solidFill>
              <a:latin typeface="Verdana" panose="020B0604030504040204" pitchFamily="34" charset="0"/>
            </a:endParaRPr>
          </a:p>
        </p:txBody>
      </p:sp>
      <p:sp>
        <p:nvSpPr>
          <p:cNvPr id="6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DD7BA-F7A8-42A1-A0D9-C835D76E1134}" type="slidenum">
              <a:rPr lang="en-US" altLang="es-CL" smtClean="0"/>
              <a:pPr/>
              <a:t>15</a:t>
            </a:fld>
            <a:endParaRPr lang="en-US" altLang="es-CL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6515206"/>
              </p:ext>
            </p:extLst>
          </p:nvPr>
        </p:nvGraphicFramePr>
        <p:xfrm>
          <a:off x="251521" y="1182241"/>
          <a:ext cx="8640960" cy="4991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666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LOGOSUBDERE-0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350" y="0"/>
            <a:ext cx="1081088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3044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 bwMode="auto">
          <a:xfrm>
            <a:off x="323528" y="3552811"/>
            <a:ext cx="8713788" cy="117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MS PGothic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MS PGothic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MS PGothic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MS PGothic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s-CL" altLang="es-CL" sz="2400" b="1" dirty="0" smtClean="0">
                <a:solidFill>
                  <a:srgbClr val="005FA1"/>
                </a:solidFill>
                <a:latin typeface="Verdana" panose="020B0604030504040204" pitchFamily="34" charset="0"/>
                <a:ea typeface="ヒラギノ角ゴ Pro W3" pitchFamily="-84" charset="-128"/>
                <a:sym typeface="Verdana Bold" pitchFamily="-84" charset="0"/>
              </a:rPr>
              <a:t>Informe de Ejecución Presupuestaria</a:t>
            </a:r>
            <a:r>
              <a:rPr lang="es-CL" altLang="es-CL" sz="2700" b="1" dirty="0" smtClean="0">
                <a:solidFill>
                  <a:srgbClr val="005FA1"/>
                </a:solidFill>
                <a:latin typeface="Verdana" panose="020B0604030504040204" pitchFamily="34" charset="0"/>
                <a:ea typeface="ヒラギノ角ゴ Pro W3" pitchFamily="-84" charset="-128"/>
                <a:sym typeface="Verdana Bold" pitchFamily="-84" charset="0"/>
              </a:rPr>
              <a:t/>
            </a:r>
            <a:br>
              <a:rPr lang="es-CL" altLang="es-CL" sz="2700" b="1" dirty="0" smtClean="0">
                <a:solidFill>
                  <a:srgbClr val="005FA1"/>
                </a:solidFill>
                <a:latin typeface="Verdana" panose="020B0604030504040204" pitchFamily="34" charset="0"/>
                <a:ea typeface="ヒラギノ角ゴ Pro W3" pitchFamily="-84" charset="-128"/>
                <a:sym typeface="Verdana Bold" pitchFamily="-84" charset="0"/>
              </a:rPr>
            </a:br>
            <a:r>
              <a:rPr lang="es-CL" altLang="es-CL" sz="2000" b="1" dirty="0" smtClean="0">
                <a:solidFill>
                  <a:srgbClr val="005FA1"/>
                </a:solidFill>
                <a:latin typeface="Verdana" panose="020B0604030504040204" pitchFamily="34" charset="0"/>
                <a:ea typeface="ヒラギノ角ゴ Pro W3" pitchFamily="-84" charset="-128"/>
                <a:sym typeface="Verdana Bold" pitchFamily="-84" charset="0"/>
              </a:rPr>
              <a:t>Programa de Inversión de los Gobiernos Regionales</a:t>
            </a:r>
          </a:p>
          <a:p>
            <a:pPr eaLnBrk="1" hangingPunct="1"/>
            <a:r>
              <a:rPr lang="es-CL" altLang="es-CL" sz="2000" b="1" dirty="0" smtClean="0">
                <a:solidFill>
                  <a:srgbClr val="005FA1"/>
                </a:solidFill>
                <a:latin typeface="Verdana" panose="020B0604030504040204" pitchFamily="34" charset="0"/>
                <a:ea typeface="ヒラギノ角ゴ Pro W3" pitchFamily="-84" charset="-128"/>
                <a:sym typeface="Verdana Bold" pitchFamily="-84" charset="0"/>
              </a:rPr>
              <a:t>Al 30 de Noviembre de 2018</a:t>
            </a:r>
            <a:endParaRPr lang="es-ES_tradnl" altLang="es-CL" sz="2700" b="1" dirty="0" smtClean="0">
              <a:solidFill>
                <a:srgbClr val="005FA1"/>
              </a:solidFill>
              <a:latin typeface="Verdana" panose="020B0604030504040204" pitchFamily="34" charset="0"/>
              <a:ea typeface="ヒラギノ角ゴ Pro W3" pitchFamily="-84" charset="-128"/>
              <a:sym typeface="Verdana Bold" pitchFamily="-84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013A6-FD23-4CE2-90DB-FC1808D84CF1}" type="slidenum">
              <a:rPr lang="es-ES" altLang="es-CL" smtClean="0"/>
              <a:pPr/>
              <a:t>2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224746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9"/>
          <p:cNvSpPr>
            <a:spLocks noGrp="1"/>
          </p:cNvSpPr>
          <p:nvPr>
            <p:ph type="sldNum" sz="quarter" idx="11"/>
          </p:nvPr>
        </p:nvSpPr>
        <p:spPr bwMode="auto">
          <a:xfrm>
            <a:off x="6421438" y="6506564"/>
            <a:ext cx="2133600" cy="193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F2FC2E-8C73-42EB-BA7F-0D957FEA31AA}" type="slidenum">
              <a:rPr lang="en-US" altLang="es-CL" sz="1000" smtClean="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s-CL" sz="1000" smtClean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16387" name="Title 7"/>
          <p:cNvSpPr>
            <a:spLocks noGrp="1"/>
          </p:cNvSpPr>
          <p:nvPr>
            <p:ph type="title"/>
          </p:nvPr>
        </p:nvSpPr>
        <p:spPr>
          <a:xfrm>
            <a:off x="2011" y="218336"/>
            <a:ext cx="8204349" cy="857250"/>
          </a:xfrm>
        </p:spPr>
        <p:txBody>
          <a:bodyPr/>
          <a:lstStyle/>
          <a:p>
            <a:pPr eaLnBrk="1" hangingPunct="1"/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Programa de Inversión Gobiernos Regionales</a:t>
            </a:r>
            <a:b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Gasto Devengado al 30</a:t>
            </a:r>
            <a:r>
              <a:rPr lang="es-ES_tradnl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 de Noviembre 2018 – Montos Miles </a:t>
            </a:r>
            <a:r>
              <a:rPr lang="es-ES_tradnl" altLang="es-CL" sz="1800" b="1" dirty="0">
                <a:latin typeface="Verdana" panose="020B0604030504040204" pitchFamily="34" charset="0"/>
                <a:ea typeface="ヒラギノ角ゴ Pro W3" pitchFamily="-84" charset="-128"/>
              </a:rPr>
              <a:t>$</a:t>
            </a:r>
            <a:endParaRPr lang="es-ES_tradnl" altLang="es-CL" sz="1800" b="1" dirty="0" smtClean="0">
              <a:latin typeface="Verdana" panose="020B0604030504040204" pitchFamily="34" charset="0"/>
              <a:ea typeface="ヒラギノ角ゴ Pro W3" pitchFamily="-84" charset="-128"/>
            </a:endParaRPr>
          </a:p>
        </p:txBody>
      </p:sp>
      <p:sp>
        <p:nvSpPr>
          <p:cNvPr id="16388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16389" name="Text Box 852"/>
          <p:cNvSpPr txBox="1">
            <a:spLocks noChangeArrowheads="1"/>
          </p:cNvSpPr>
          <p:nvPr/>
        </p:nvSpPr>
        <p:spPr bwMode="auto">
          <a:xfrm>
            <a:off x="580954" y="5661248"/>
            <a:ext cx="77819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s-ES" altLang="es-CL" sz="900" b="1" dirty="0">
                <a:solidFill>
                  <a:schemeClr val="tx1"/>
                </a:solidFill>
                <a:latin typeface="Century Gothic" panose="020B0502020202020204" pitchFamily="34" charset="0"/>
                <a:ea typeface="MS PGothic" panose="020B0600070205080204" pitchFamily="34" charset="-128"/>
              </a:rPr>
              <a:t>No incorpora: Inversión Financiera (Subtítulo 32), Transferencias de Capital al Gobierno Central (Subtítulo 33 – 02), Deuda Flotante (Subtítulo 34) y Saldo Final de Caja (Subtítulo 35)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s-ES" altLang="es-CL" sz="900" b="1" dirty="0">
                <a:solidFill>
                  <a:schemeClr val="tx1"/>
                </a:solidFill>
                <a:latin typeface="Century Gothic" panose="020B0502020202020204" pitchFamily="34" charset="0"/>
                <a:ea typeface="MS PGothic" panose="020B0600070205080204" pitchFamily="34" charset="-128"/>
              </a:rPr>
              <a:t>Fuente: DIPRES - SIGFE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716661"/>
              </p:ext>
            </p:extLst>
          </p:nvPr>
        </p:nvGraphicFramePr>
        <p:xfrm>
          <a:off x="467544" y="1298987"/>
          <a:ext cx="8280921" cy="41388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641479"/>
                <a:gridCol w="1823322"/>
                <a:gridCol w="1870074"/>
                <a:gridCol w="1946046"/>
              </a:tblGrid>
              <a:tr h="580422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u="none" strike="noStrike" dirty="0">
                          <a:effectLst/>
                        </a:rPr>
                        <a:t>REGION</a:t>
                      </a:r>
                      <a:endParaRPr lang="es-CL" sz="1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u="none" strike="noStrike" dirty="0">
                          <a:effectLst/>
                        </a:rPr>
                        <a:t>MARCO DE EVALUACION</a:t>
                      </a:r>
                      <a:endParaRPr lang="es-CL" sz="1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u="none" strike="noStrike" dirty="0">
                          <a:effectLst/>
                        </a:rPr>
                        <a:t>GASTO DEVENGADO ACUMULADO</a:t>
                      </a:r>
                      <a:endParaRPr lang="es-CL" sz="1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200" b="1" u="none" strike="noStrike" dirty="0">
                          <a:effectLst/>
                        </a:rPr>
                        <a:t>% EJECUCION PRESUPUESTARIA</a:t>
                      </a:r>
                      <a:endParaRPr lang="es-CL" sz="12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0091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TARAPACA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46.590.807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36.751.783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78,9%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ANTOFAGASTA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61.220.569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53.104.232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86,7%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ATACAMA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58.499.265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31.885.821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54,5%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COQUIMBO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56.412.443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42.673.100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75,6%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VALPARAISO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63.796.389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53.477.291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83,8%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O'HIGGINS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64.296.341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48.729.392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75,8%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MAULE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72.826.433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61.314.205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84,2%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BIO - BIO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107.880.136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87.696.456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81,3%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ARAUCANIA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92.427.183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65.110.853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70,4%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LOS LAGOS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81.768.989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67.889.104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83,0%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AYSEN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54.050.983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40.553.956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75,0%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MAGALLANES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71.440.445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61.871.891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86,6%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METROPOLITANA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102.976.614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83.409.454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81,0%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6451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LOS RIOS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45.811.320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>
                          <a:effectLst/>
                        </a:rPr>
                        <a:t>35.752.369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78,0%</a:t>
                      </a:r>
                      <a:endParaRPr lang="es-CL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91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ARICA - PARINACOTA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 dirty="0">
                          <a:effectLst/>
                        </a:rPr>
                        <a:t>39.640.797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 dirty="0">
                          <a:effectLst/>
                        </a:rPr>
                        <a:t>21.522.597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54,3%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915"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SUBTOTAL</a:t>
                      </a:r>
                      <a:endParaRPr lang="es-CL" sz="12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1.019.638.714 </a:t>
                      </a:r>
                      <a:endParaRPr lang="es-CL" sz="12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791.742.504 </a:t>
                      </a:r>
                      <a:endParaRPr lang="es-CL" sz="12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2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77,6%</a:t>
                      </a:r>
                      <a:endParaRPr lang="es-CL" sz="12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91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FONDEMA  - MAGALLANES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 dirty="0">
                          <a:effectLst/>
                        </a:rPr>
                        <a:t>6.460.080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u="none" strike="noStrike" dirty="0">
                          <a:effectLst/>
                        </a:rPr>
                        <a:t>4.213.689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65,2%</a:t>
                      </a:r>
                      <a:endParaRPr lang="es-CL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0915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2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2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1.026.098.794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2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795.956.193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2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77,6%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5894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174926" y="333375"/>
            <a:ext cx="8164512" cy="1143000"/>
          </a:xfrm>
        </p:spPr>
        <p:txBody>
          <a:bodyPr/>
          <a:lstStyle/>
          <a:p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Programa de Inversión Gobiernos Regionales</a:t>
            </a:r>
            <a:r>
              <a:rPr lang="es-ES" altLang="es-CL" b="1" dirty="0" smtClean="0">
                <a:latin typeface="Verdana" panose="020B0604030504040204" pitchFamily="34" charset="0"/>
                <a:ea typeface="ヒラギノ角ゴ Pro W3" pitchFamily="-84" charset="-128"/>
              </a:rPr>
              <a:t/>
            </a:r>
            <a:br>
              <a:rPr lang="es-ES" altLang="es-CL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Ejecución Presupuestaria</a:t>
            </a:r>
            <a: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 al 30 de Noviembre d</a:t>
            </a:r>
            <a:r>
              <a:rPr lang="es-ES_tradnl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e 2018</a:t>
            </a:r>
            <a:endParaRPr lang="es-CL" altLang="es-CL" sz="2000" dirty="0" smtClean="0">
              <a:latin typeface="Verdana" panose="020B0604030504040204" pitchFamily="34" charset="0"/>
              <a:ea typeface="ヒラギノ角ゴ Pro W3" pitchFamily="-84" charset="-128"/>
            </a:endParaRPr>
          </a:p>
        </p:txBody>
      </p:sp>
      <p:sp>
        <p:nvSpPr>
          <p:cNvPr id="17412" name="Slide Number Placeholder 9"/>
          <p:cNvSpPr>
            <a:spLocks noGrp="1"/>
          </p:cNvSpPr>
          <p:nvPr>
            <p:ph type="sldNum" sz="quarter" idx="11"/>
          </p:nvPr>
        </p:nvSpPr>
        <p:spPr bwMode="auto">
          <a:xfrm>
            <a:off x="6300192" y="6359764"/>
            <a:ext cx="2133600" cy="193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s-CL" sz="10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4</a:t>
            </a:r>
          </a:p>
        </p:txBody>
      </p:sp>
      <p:sp>
        <p:nvSpPr>
          <p:cNvPr id="8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700713" y="1091654"/>
            <a:ext cx="324167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CL" sz="3200" b="1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77,6 </a:t>
            </a:r>
            <a:r>
              <a:rPr lang="es-CL" sz="3200" b="1" dirty="0">
                <a:solidFill>
                  <a:schemeClr val="bg1">
                    <a:lumMod val="75000"/>
                  </a:schemeClr>
                </a:solidFill>
                <a:latin typeface="+mn-lt"/>
              </a:rPr>
              <a:t>%</a:t>
            </a:r>
          </a:p>
          <a:p>
            <a:pPr>
              <a:defRPr/>
            </a:pPr>
            <a:r>
              <a:rPr lang="es-CL" sz="1200" b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Ejecución Promedio </a:t>
            </a:r>
            <a:r>
              <a:rPr lang="es-CL" sz="1200" b="1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Noviembre 2018</a:t>
            </a:r>
            <a:endParaRPr lang="es-CL" b="1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7335138"/>
              </p:ext>
            </p:extLst>
          </p:nvPr>
        </p:nvGraphicFramePr>
        <p:xfrm>
          <a:off x="395536" y="2001891"/>
          <a:ext cx="8136905" cy="4176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1762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>
          <a:xfrm>
            <a:off x="611188" y="293688"/>
            <a:ext cx="8164512" cy="1047750"/>
          </a:xfrm>
        </p:spPr>
        <p:txBody>
          <a:bodyPr/>
          <a:lstStyle/>
          <a:p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Programa de Inversión Gobiernos Regionales</a:t>
            </a:r>
            <a:b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Ejecución Presupuestaria Período 2006 - 2018</a:t>
            </a:r>
            <a:b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1600" b="1" dirty="0" smtClean="0">
                <a:latin typeface="Verdana" panose="020B0604030504040204" pitchFamily="34" charset="0"/>
                <a:ea typeface="ヒラギノ角ゴ Pro W3" pitchFamily="-84" charset="-128"/>
              </a:rPr>
              <a:t>Mes</a:t>
            </a:r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 </a:t>
            </a:r>
            <a:r>
              <a:rPr lang="es-ES_tradnl" altLang="es-CL" sz="1600" b="1" dirty="0" smtClean="0">
                <a:latin typeface="Verdana" panose="020B0604030504040204" pitchFamily="34" charset="0"/>
                <a:ea typeface="ヒラギノ角ゴ Pro W3" pitchFamily="-84" charset="-128"/>
              </a:rPr>
              <a:t>de Noviembre</a:t>
            </a:r>
            <a:endParaRPr lang="es-CL" altLang="es-CL" dirty="0" smtClean="0">
              <a:latin typeface="Verdana" panose="020B0604030504040204" pitchFamily="34" charset="0"/>
              <a:ea typeface="ヒラギノ角ゴ Pro W3" pitchFamily="-84" charset="-128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700713" y="1125538"/>
            <a:ext cx="3241675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CL" sz="3200" b="1" dirty="0" smtClean="0">
                <a:solidFill>
                  <a:schemeClr val="bg1">
                    <a:lumMod val="75000"/>
                  </a:schemeClr>
                </a:solidFill>
                <a:latin typeface="+mn-lt"/>
              </a:rPr>
              <a:t>82,1 </a:t>
            </a:r>
            <a:r>
              <a:rPr lang="es-CL" sz="3200" b="1" dirty="0">
                <a:solidFill>
                  <a:schemeClr val="bg1">
                    <a:lumMod val="75000"/>
                  </a:schemeClr>
                </a:solidFill>
                <a:latin typeface="+mn-lt"/>
              </a:rPr>
              <a:t>%</a:t>
            </a:r>
          </a:p>
          <a:p>
            <a:pPr>
              <a:defRPr/>
            </a:pPr>
            <a:r>
              <a:rPr lang="es-CL" sz="1200" b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Ejecución Promedio </a:t>
            </a:r>
            <a:r>
              <a:rPr lang="es-CL" sz="1200" b="1" dirty="0" smtClean="0">
                <a:solidFill>
                  <a:schemeClr val="bg1">
                    <a:lumMod val="65000"/>
                  </a:schemeClr>
                </a:solidFill>
                <a:latin typeface="+mn-lt"/>
              </a:rPr>
              <a:t>(Noviembre </a:t>
            </a:r>
            <a:r>
              <a:rPr lang="es-CL" sz="1200" b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2006 – 2018)</a:t>
            </a:r>
            <a:endParaRPr lang="es-CL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437" name="Slide Number Placeholder 9"/>
          <p:cNvSpPr>
            <a:spLocks noGrp="1"/>
          </p:cNvSpPr>
          <p:nvPr>
            <p:ph type="sldNum" sz="quarter" idx="11"/>
          </p:nvPr>
        </p:nvSpPr>
        <p:spPr bwMode="auto">
          <a:xfrm>
            <a:off x="6209017" y="6501605"/>
            <a:ext cx="2133600" cy="193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s-CL" sz="10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5</a:t>
            </a:r>
          </a:p>
        </p:txBody>
      </p:sp>
      <p:sp>
        <p:nvSpPr>
          <p:cNvPr id="9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5898676"/>
              </p:ext>
            </p:extLst>
          </p:nvPr>
        </p:nvGraphicFramePr>
        <p:xfrm>
          <a:off x="623983" y="2132856"/>
          <a:ext cx="8051801" cy="393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545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9906" y="116632"/>
            <a:ext cx="8200430" cy="1143000"/>
          </a:xfrm>
        </p:spPr>
        <p:txBody>
          <a:bodyPr/>
          <a:lstStyle/>
          <a:p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Programa de Inversión Gobiernos Regionales</a:t>
            </a:r>
            <a:b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Ejecución Presupuestaria Comparativo Noviembre </a:t>
            </a:r>
            <a:r>
              <a:rPr lang="es-ES_tradnl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2017 – 2018 - </a:t>
            </a:r>
            <a:r>
              <a:rPr lang="es-ES_tradnl" altLang="es-CL" sz="1400" b="1" dirty="0" smtClean="0">
                <a:latin typeface="Verdana" panose="020B0604030504040204" pitchFamily="34" charset="0"/>
                <a:ea typeface="ヒラギノ角ゴ Pro W3" pitchFamily="-84" charset="-128"/>
              </a:rPr>
              <a:t>Montos en Miles de $ de cada año</a:t>
            </a:r>
            <a:endParaRPr lang="es-CL" altLang="es-CL" sz="1800" dirty="0" smtClean="0">
              <a:latin typeface="Verdana" panose="020B0604030504040204" pitchFamily="34" charset="0"/>
              <a:ea typeface="ヒラギノ角ゴ Pro W3" pitchFamily="-84" charset="-128"/>
            </a:endParaRPr>
          </a:p>
        </p:txBody>
      </p:sp>
      <p:sp>
        <p:nvSpPr>
          <p:cNvPr id="19460" name="Slide Number Placeholder 9"/>
          <p:cNvSpPr>
            <a:spLocks noGrp="1"/>
          </p:cNvSpPr>
          <p:nvPr>
            <p:ph type="sldNum" sz="quarter" idx="11"/>
          </p:nvPr>
        </p:nvSpPr>
        <p:spPr bwMode="auto">
          <a:xfrm>
            <a:off x="6300192" y="6459538"/>
            <a:ext cx="2133600" cy="193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s-CL" sz="10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6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/>
        </p:nvGraphicFramePr>
        <p:xfrm>
          <a:off x="1263650" y="-9328150"/>
          <a:ext cx="6967538" cy="4525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3794"/>
                <a:gridCol w="969169"/>
                <a:gridCol w="1105958"/>
                <a:gridCol w="698500"/>
                <a:gridCol w="454025"/>
                <a:gridCol w="884767"/>
                <a:gridCol w="1012825"/>
                <a:gridCol w="698500"/>
              </a:tblGrid>
              <a:tr h="148535">
                <a:tc>
                  <a:txBody>
                    <a:bodyPr/>
                    <a:lstStyle/>
                    <a:p>
                      <a:pPr algn="l" fontAlgn="b"/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2014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2013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148535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REGION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Marco Medición 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Gasto Devengado 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% </a:t>
                      </a:r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Marco Medición 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Gasto Devengado 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% 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TARAPACA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33.195.112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19.906.073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60,0%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37.185.388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22.384.036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60,2%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ANTOFAGASTA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67.085.869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48.005.743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71,6%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64.284.118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41.983.458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65,3%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ATACAMA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42.693.587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27.719.286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64,9%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41.688.832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22.651.802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54,3%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COQUIMBO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51.495.539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38.241.655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74,3%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50.302.290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32.969.866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65,5%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VALPARAISO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62.726.027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35.728.639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57,0%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63.215.750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41.733.223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66,0%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O'HIGGINS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50.314.337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33.664.768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66,9%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55.386.523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31.245.264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56,4%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MAULE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58.376.243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34.705.154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59,5%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70.533.159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43.494.077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61,7%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BIO - BIO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86.945.037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69.741.410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80,2%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92.281.768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63.927.619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69,3%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ARAUCANIA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71.447.697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47.521.121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66,5%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82.279.006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45.770.971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55,6%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LOS LAGOS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74.267.786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50.902.376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68,5%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68.213.923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45.535.518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66,8%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AYSEN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38.024.553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27.515.650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72,4%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36.135.038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22.346.369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61,8%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MAGALLANES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35.753.436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23.545.121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65,9%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35.904.154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23.742.059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66,1%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METROPOLITANA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105.821.919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66.997.871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63,3%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99.443.819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68.644.688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69,0%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LOS RIOS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39.353.686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21.323.046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54,2%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44.904.062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29.448.698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65,6%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4451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ARICA - PARINACOTA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22.196.574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   15.047.228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67,8%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27.281.105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               15.392.998 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56,4%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2121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TOTAL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           839.697.402 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                560.565.141 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66,8%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        869.038.933 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             551.270.645 </a:t>
                      </a:r>
                      <a:endParaRPr lang="es-CL" sz="9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63,4%</a:t>
                      </a:r>
                      <a:endParaRPr lang="es-CL" sz="9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6" name="Flecha arriba 25"/>
          <p:cNvSpPr/>
          <p:nvPr/>
        </p:nvSpPr>
        <p:spPr>
          <a:xfrm>
            <a:off x="4267200" y="15420975"/>
            <a:ext cx="257175" cy="257175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s-CL"/>
          </a:p>
        </p:txBody>
      </p:sp>
      <p:sp>
        <p:nvSpPr>
          <p:cNvPr id="27" name="Flecha arriba 26"/>
          <p:cNvSpPr/>
          <p:nvPr/>
        </p:nvSpPr>
        <p:spPr>
          <a:xfrm>
            <a:off x="4267200" y="15582900"/>
            <a:ext cx="257175" cy="257175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28" name="Flecha arriba 27"/>
          <p:cNvSpPr/>
          <p:nvPr/>
        </p:nvSpPr>
        <p:spPr>
          <a:xfrm>
            <a:off x="4267200" y="15906750"/>
            <a:ext cx="257175" cy="257175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29" name="Flecha arriba 28"/>
          <p:cNvSpPr/>
          <p:nvPr/>
        </p:nvSpPr>
        <p:spPr>
          <a:xfrm>
            <a:off x="4267200" y="16230600"/>
            <a:ext cx="257175" cy="257175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30" name="Flecha arriba 29"/>
          <p:cNvSpPr/>
          <p:nvPr/>
        </p:nvSpPr>
        <p:spPr>
          <a:xfrm>
            <a:off x="4267200" y="16392525"/>
            <a:ext cx="257175" cy="257175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31" name="Flecha arriba 30"/>
          <p:cNvSpPr/>
          <p:nvPr/>
        </p:nvSpPr>
        <p:spPr>
          <a:xfrm>
            <a:off x="4267200" y="16716375"/>
            <a:ext cx="257175" cy="257175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32" name="Flecha derecha 31"/>
          <p:cNvSpPr/>
          <p:nvPr/>
        </p:nvSpPr>
        <p:spPr>
          <a:xfrm>
            <a:off x="4295775" y="15278100"/>
            <a:ext cx="304800" cy="23812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s-CL"/>
          </a:p>
        </p:txBody>
      </p:sp>
      <p:sp>
        <p:nvSpPr>
          <p:cNvPr id="33" name="Flecha abajo 32"/>
          <p:cNvSpPr/>
          <p:nvPr/>
        </p:nvSpPr>
        <p:spPr>
          <a:xfrm>
            <a:off x="4267200" y="15097125"/>
            <a:ext cx="228600" cy="2667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34" name="Flecha abajo 33"/>
          <p:cNvSpPr/>
          <p:nvPr/>
        </p:nvSpPr>
        <p:spPr>
          <a:xfrm>
            <a:off x="4267200" y="15744825"/>
            <a:ext cx="228600" cy="2667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35" name="Flecha abajo 34"/>
          <p:cNvSpPr/>
          <p:nvPr/>
        </p:nvSpPr>
        <p:spPr>
          <a:xfrm>
            <a:off x="4267200" y="16068675"/>
            <a:ext cx="228600" cy="2667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36" name="Flecha abajo 35"/>
          <p:cNvSpPr/>
          <p:nvPr/>
        </p:nvSpPr>
        <p:spPr>
          <a:xfrm>
            <a:off x="4267200" y="16878300"/>
            <a:ext cx="228600" cy="2667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37" name="Flecha abajo 36"/>
          <p:cNvSpPr/>
          <p:nvPr/>
        </p:nvSpPr>
        <p:spPr>
          <a:xfrm>
            <a:off x="4267200" y="17040225"/>
            <a:ext cx="228600" cy="2667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38" name="Flecha abajo 37"/>
          <p:cNvSpPr/>
          <p:nvPr/>
        </p:nvSpPr>
        <p:spPr>
          <a:xfrm>
            <a:off x="4267200" y="17202150"/>
            <a:ext cx="228600" cy="2667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39" name="Flecha abajo 38"/>
          <p:cNvSpPr/>
          <p:nvPr/>
        </p:nvSpPr>
        <p:spPr>
          <a:xfrm>
            <a:off x="4267200" y="17364075"/>
            <a:ext cx="228600" cy="2667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40" name="Flecha derecha 39"/>
          <p:cNvSpPr/>
          <p:nvPr/>
        </p:nvSpPr>
        <p:spPr>
          <a:xfrm>
            <a:off x="4267200" y="16554450"/>
            <a:ext cx="304800" cy="23812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41" name="Flecha derecha 40"/>
          <p:cNvSpPr/>
          <p:nvPr/>
        </p:nvSpPr>
        <p:spPr>
          <a:xfrm>
            <a:off x="4267200" y="17526000"/>
            <a:ext cx="304800" cy="23812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CL"/>
          </a:p>
        </p:txBody>
      </p:sp>
      <p:sp>
        <p:nvSpPr>
          <p:cNvPr id="24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757677"/>
              </p:ext>
            </p:extLst>
          </p:nvPr>
        </p:nvGraphicFramePr>
        <p:xfrm>
          <a:off x="413864" y="1340768"/>
          <a:ext cx="8373422" cy="458569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528365"/>
                <a:gridCol w="950784"/>
                <a:gridCol w="924127"/>
                <a:gridCol w="1018910"/>
                <a:gridCol w="746410"/>
                <a:gridCol w="1021872"/>
                <a:gridCol w="1089996"/>
                <a:gridCol w="1092958"/>
              </a:tblGrid>
              <a:tr h="13031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REGION</a:t>
                      </a:r>
                      <a:endParaRPr lang="es-CL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2018</a:t>
                      </a:r>
                      <a:endParaRPr lang="es-CL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>
                          <a:effectLst/>
                        </a:rPr>
                        <a:t>Estado</a:t>
                      </a:r>
                      <a:endParaRPr lang="es-CL" sz="10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>
                          <a:effectLst/>
                        </a:rPr>
                        <a:t>2017</a:t>
                      </a:r>
                      <a:endParaRPr lang="es-CL" sz="10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26715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Marco Presupuestario</a:t>
                      </a:r>
                      <a:endParaRPr lang="es-CL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Gasto Devengado </a:t>
                      </a:r>
                      <a:endParaRPr lang="es-CL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% </a:t>
                      </a:r>
                      <a:endParaRPr lang="es-CL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Marco Presupuestario</a:t>
                      </a:r>
                      <a:endParaRPr lang="es-CL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Gasto Devengado </a:t>
                      </a:r>
                      <a:endParaRPr lang="es-CL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% </a:t>
                      </a:r>
                      <a:endParaRPr lang="es-CL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TARAPACA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46.590.807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36.751.783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78,9%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Sube</a:t>
                      </a:r>
                      <a:endParaRPr lang="es-CL" sz="10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  37.898.831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29.314.343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77,3%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ANTOFAGASTA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61.220.569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53.104.232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86,7%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Baja</a:t>
                      </a:r>
                      <a:endParaRPr lang="es-CL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72.710.866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66.582.798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91,6%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ATACAMA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58.499.265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31.885.821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54,5%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Baja</a:t>
                      </a:r>
                      <a:endParaRPr lang="es-CL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61.439.023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49.616.270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80,8%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COQUIMBO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56.412.443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42.673.100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75,6%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Baja</a:t>
                      </a:r>
                      <a:endParaRPr lang="es-CL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62.485.760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50.529.984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80,9%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VALPARAISO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63.796.389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53.477.291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83,8%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72.300.471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59.199.642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81,9%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O'HIGGINS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64.296.341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48.729.392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75,8%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Baja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61.643.012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49.084.518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79,6%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MAULE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72.826.433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61.314.205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84,2%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69.726.029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55.621.577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79,8%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BIO - BIO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107.880.136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87.696.456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81,3%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114.170.147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92.569.822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81,1%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ARAUCANIA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92.427.183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65.110.853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70,4%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Baja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105.541.014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82.017.084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77,7%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LOS LAGOS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81.768.989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67.889.104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83,0%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86.226.379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62.626.507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72,6%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AYSEN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54.050.983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40.553.956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75,0%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57.230.943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35.624.009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62,2%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MAGALLANES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71.440.445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61.871.891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86,6%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61.474.628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52.159.781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84,8%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METROPOLITANA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102.976.614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83.409.454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81,0%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104.263.716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81.779.765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78,4%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LOS RIOS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45.811.320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35.752.369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78,0%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Baja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              44.605.094 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35.057.781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78,6%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ARICA - PARINACOTA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39.640.797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21.522.597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54,3%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Baja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  31.546.305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27.178.286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86,2%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TOTAL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1.019.638.714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791.742.504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77,6%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Baja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1.043.262.218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         828.962.167 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79,5%</a:t>
                      </a:r>
                      <a:endParaRPr lang="es-CL" sz="10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29361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FONDEMA  - MAGALLANES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  6.459.080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 4.213.689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65,2%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    8.457.506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              3.238.175 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38,3%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9361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TOTAL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1.026.097.794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795.956.193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Baja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1.051.719.724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832.200.342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s-CL" sz="10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79,1%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665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 bwMode="auto">
          <a:xfrm>
            <a:off x="80613" y="122599"/>
            <a:ext cx="820043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ヒラギノ角ゴ Pro W3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ヒラギノ角ゴ Pro W3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ヒラギノ角ゴ Pro W3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ヒラギノ角ゴ Pro W3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ヒラギノ角ゴ Pro W3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Programa de Inversión Gobiernos Regionales</a:t>
            </a:r>
            <a:b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Ejecución Presupuestaria Comparativo O</a:t>
            </a:r>
            <a:r>
              <a:rPr lang="es-ES_tradnl" altLang="es-CL" sz="1800" b="1" dirty="0" err="1" smtClean="0">
                <a:latin typeface="Verdana" panose="020B0604030504040204" pitchFamily="34" charset="0"/>
                <a:ea typeface="ヒラギノ角ゴ Pro W3" pitchFamily="-84" charset="-128"/>
              </a:rPr>
              <a:t>ctubre</a:t>
            </a:r>
            <a:r>
              <a:rPr lang="es-ES_tradnl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/Noviembre 2018 - </a:t>
            </a:r>
            <a:r>
              <a:rPr lang="es-ES_tradnl" altLang="es-CL" sz="1400" b="1" dirty="0" smtClean="0">
                <a:latin typeface="Verdana" panose="020B0604030504040204" pitchFamily="34" charset="0"/>
                <a:ea typeface="ヒラギノ角ゴ Pro W3" pitchFamily="-84" charset="-128"/>
              </a:rPr>
              <a:t>Montos en Miles de $</a:t>
            </a:r>
            <a:endParaRPr lang="es-CL" altLang="es-CL" sz="1800" dirty="0" smtClean="0">
              <a:latin typeface="Verdana" panose="020B0604030504040204" pitchFamily="34" charset="0"/>
              <a:ea typeface="ヒラギノ角ゴ Pro W3" pitchFamily="-84" charset="-128"/>
            </a:endParaRPr>
          </a:p>
        </p:txBody>
      </p:sp>
      <p:sp>
        <p:nvSpPr>
          <p:cNvPr id="6" name="Footer Placeholder 10"/>
          <p:cNvSpPr txBox="1">
            <a:spLocks noGrp="1"/>
          </p:cNvSpPr>
          <p:nvPr/>
        </p:nvSpPr>
        <p:spPr bwMode="auto">
          <a:xfrm>
            <a:off x="165100" y="6327775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1"/>
          </p:nvPr>
        </p:nvSpPr>
        <p:spPr>
          <a:xfrm>
            <a:off x="6372200" y="6451600"/>
            <a:ext cx="2133600" cy="193675"/>
          </a:xfrm>
        </p:spPr>
        <p:txBody>
          <a:bodyPr/>
          <a:lstStyle/>
          <a:p>
            <a:fld id="{A41DD7BA-F7A8-42A1-A0D9-C835D76E1134}" type="slidenum">
              <a:rPr lang="en-US" altLang="es-CL" smtClean="0"/>
              <a:pPr/>
              <a:t>7</a:t>
            </a:fld>
            <a:endParaRPr lang="en-US" altLang="es-CL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02099"/>
              </p:ext>
            </p:extLst>
          </p:nvPr>
        </p:nvGraphicFramePr>
        <p:xfrm>
          <a:off x="395536" y="1340768"/>
          <a:ext cx="8352928" cy="4464502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601834"/>
                <a:gridCol w="1105691"/>
                <a:gridCol w="1134042"/>
                <a:gridCol w="1180112"/>
                <a:gridCol w="1219096"/>
                <a:gridCol w="1020638"/>
                <a:gridCol w="1091515"/>
              </a:tblGrid>
              <a:tr h="71137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REGION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GASTO DEVENGADO OCTUBRE 2018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% EJECUCION OCTUBRE 2018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GASTO DEVENGADO NOVIEMBRE 2018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% EJECUCION </a:t>
                      </a:r>
                      <a:r>
                        <a:rPr lang="es-CL" sz="1000" b="1" u="none" strike="noStrike" dirty="0" smtClean="0">
                          <a:effectLst/>
                        </a:rPr>
                        <a:t>NOVIEMBRE </a:t>
                      </a:r>
                      <a:r>
                        <a:rPr lang="es-CL" sz="1000" b="1" u="none" strike="noStrike" dirty="0">
                          <a:effectLst/>
                        </a:rPr>
                        <a:t>2018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Variación Mensual (M$)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% Variación Mensual</a:t>
                      </a:r>
                      <a:endParaRPr lang="es-CL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 dirty="0">
                          <a:effectLst/>
                        </a:rPr>
                        <a:t>TARAPACA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32.626.078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70,2%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36.751.783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78,9%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4.125.705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8,6%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ANTOFAGASTA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48.451.751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79,3%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53.104.232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86,7%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4.652.481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7,5%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ATACAMA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28.754.145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49,0%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31.885.821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54,5%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3.131.676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5,5%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COQUIMBO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35.155.373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59,9%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42.673.100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75,6%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7.517.727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15,7%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VALPARAISO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50.779.602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78,7%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53.477.291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83,8%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2.697.689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5,1%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O'HIGGINS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44.008.953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66,9%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48.729.392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75,8%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4.720.439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8,9%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MAULE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55.145.272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76,0%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61.314.205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84,2%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6.168.933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8,2%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BIO - BIO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80.408.520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74,2%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87.696.456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81,3%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7.287.936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7,1%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ARAUCANIA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54.325.419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53,0%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65.110.853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70,4%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10.785.434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17,4%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LOS LAGOS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62.828.184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75,8%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67.889.104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83,0%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5.060.920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7,2%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AYSEN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37.363.999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68,3%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40.553.956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75,0%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3.189.957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6,7%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MAGALLANES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57.605.117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79,5%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61.871.891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86,6%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4.266.774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7,1%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METROPOLITANA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71.380.618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69,4%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83.409.454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81,0%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12.028.836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11,6%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LOS RIOS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31.686.295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68,9%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35.752.369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78,0%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4.066.074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9,2%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ARICA - PARINACOTA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20.196.798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50,9%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21.522.597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54,3%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1.325.799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3,3%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SUBTOTAL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710.716.124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68,5%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791.742.504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77,6%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81.026.380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9,1%</a:t>
                      </a:r>
                      <a:endParaRPr lang="es-CL" sz="110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FONDEMA  - MAGALLANES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3.212.485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 dirty="0">
                          <a:effectLst/>
                        </a:rPr>
                        <a:t>49,7%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4.213.689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 dirty="0">
                          <a:effectLst/>
                        </a:rPr>
                        <a:t>65,2%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1.001.204</a:t>
                      </a:r>
                      <a:endParaRPr lang="es-CL" sz="9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>
                          <a:effectLst/>
                        </a:rPr>
                        <a:t>15,5%</a:t>
                      </a:r>
                      <a:endParaRPr lang="es-CL" sz="9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507"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713.928.609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68,4%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795.956.193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82.027.584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es-CL" sz="1100" b="1" u="none" strike="noStrike" kern="1200" dirty="0">
                          <a:solidFill>
                            <a:srgbClr val="005FA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9,2%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463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10"/>
          <p:cNvSpPr txBox="1">
            <a:spLocks noGrp="1"/>
          </p:cNvSpPr>
          <p:nvPr/>
        </p:nvSpPr>
        <p:spPr bwMode="auto">
          <a:xfrm>
            <a:off x="165100" y="6451600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11" name="Título 1"/>
          <p:cNvSpPr txBox="1">
            <a:spLocks/>
          </p:cNvSpPr>
          <p:nvPr/>
        </p:nvSpPr>
        <p:spPr bwMode="auto">
          <a:xfrm>
            <a:off x="37509" y="188640"/>
            <a:ext cx="820043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ヒラギノ角ゴ Pro W3" charset="0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ヒラギノ角ゴ Pro W3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ヒラギノ角ゴ Pro W3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ヒラギノ角ゴ Pro W3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ヒラギノ角ゴ Pro W3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Programa de Inversión Gobiernos Regionales</a:t>
            </a:r>
            <a:b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Ejecución Presupuestaria Comparativo </a:t>
            </a:r>
            <a:r>
              <a:rPr lang="es-ES_tradnl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Octubre /Noviembre 2018 </a:t>
            </a:r>
            <a:r>
              <a:rPr lang="es-ES_tradnl" altLang="es-CL" sz="1400" b="1" dirty="0" smtClean="0">
                <a:latin typeface="Verdana" panose="020B0604030504040204" pitchFamily="34" charset="0"/>
                <a:ea typeface="ヒラギノ角ゴ Pro W3" pitchFamily="-84" charset="-128"/>
              </a:rPr>
              <a:t>Montos en Miles de $</a:t>
            </a:r>
            <a:endParaRPr lang="es-CL" altLang="es-CL" sz="1800" dirty="0" smtClean="0">
              <a:latin typeface="Verdana" panose="020B0604030504040204" pitchFamily="34" charset="0"/>
              <a:ea typeface="ヒラギノ角ゴ Pro W3" pitchFamily="-84" charset="-128"/>
            </a:endParaRPr>
          </a:p>
        </p:txBody>
      </p:sp>
      <p:sp>
        <p:nvSpPr>
          <p:cNvPr id="12" name="Marcador de número de diapositiva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1DD7BA-F7A8-42A1-A0D9-C835D76E1134}" type="slidenum">
              <a:rPr lang="en-US" altLang="es-CL" smtClean="0"/>
              <a:pPr/>
              <a:t>8</a:t>
            </a:fld>
            <a:endParaRPr lang="en-US" altLang="es-CL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6536475"/>
              </p:ext>
            </p:extLst>
          </p:nvPr>
        </p:nvGraphicFramePr>
        <p:xfrm>
          <a:off x="251520" y="1331640"/>
          <a:ext cx="8496944" cy="4833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936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Título"/>
          <p:cNvSpPr>
            <a:spLocks noGrp="1"/>
          </p:cNvSpPr>
          <p:nvPr>
            <p:ph type="title"/>
          </p:nvPr>
        </p:nvSpPr>
        <p:spPr>
          <a:xfrm>
            <a:off x="323850" y="260350"/>
            <a:ext cx="8164513" cy="1035050"/>
          </a:xfrm>
        </p:spPr>
        <p:txBody>
          <a:bodyPr/>
          <a:lstStyle/>
          <a:p>
            <a:r>
              <a:rPr lang="es-ES" altLang="es-CL" sz="2000" b="1" dirty="0" smtClean="0">
                <a:latin typeface="Verdana" panose="020B0604030504040204" pitchFamily="34" charset="0"/>
                <a:ea typeface="ヒラギノ角ゴ Pro W3" pitchFamily="-84" charset="-128"/>
              </a:rPr>
              <a:t>Programa de Inversión Gobiernos Regionales</a:t>
            </a:r>
            <a: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/>
            </a:r>
            <a:b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  <a:t>Comparación Gasto Promedio respecto Noviembre 2018</a:t>
            </a:r>
            <a:br>
              <a:rPr lang="es-ES" altLang="es-CL" sz="1800" b="1" dirty="0" smtClean="0">
                <a:latin typeface="Verdana" panose="020B0604030504040204" pitchFamily="34" charset="0"/>
                <a:ea typeface="ヒラギノ角ゴ Pro W3" pitchFamily="-84" charset="-128"/>
              </a:rPr>
            </a:br>
            <a:r>
              <a:rPr lang="es-ES" altLang="es-CL" sz="1600" b="1" dirty="0" smtClean="0">
                <a:solidFill>
                  <a:schemeClr val="accent1"/>
                </a:solidFill>
                <a:latin typeface="Verdana" panose="020B0604030504040204" pitchFamily="34" charset="0"/>
                <a:ea typeface="ヒラギノ角ゴ Pro W3" pitchFamily="-84" charset="-128"/>
              </a:rPr>
              <a:t> </a:t>
            </a:r>
            <a:r>
              <a:rPr lang="es-ES" altLang="es-CL" sz="1400" b="1" dirty="0" smtClean="0">
                <a:solidFill>
                  <a:schemeClr val="accent1"/>
                </a:solidFill>
                <a:latin typeface="Verdana" panose="020B0604030504040204" pitchFamily="34" charset="0"/>
                <a:ea typeface="ヒラギノ角ゴ Pro W3" pitchFamily="-84" charset="-128"/>
              </a:rPr>
              <a:t>(montos en M$ de 2018)</a:t>
            </a:r>
            <a:endParaRPr lang="es-CL" altLang="es-CL" sz="1400" dirty="0" smtClean="0">
              <a:solidFill>
                <a:schemeClr val="accent1"/>
              </a:solidFill>
              <a:latin typeface="Verdana" panose="020B0604030504040204" pitchFamily="34" charset="0"/>
              <a:ea typeface="ヒラギノ角ゴ Pro W3" pitchFamily="-84" charset="-128"/>
            </a:endParaRPr>
          </a:p>
        </p:txBody>
      </p:sp>
      <p:sp>
        <p:nvSpPr>
          <p:cNvPr id="20484" name="Slide Number Placeholder 9"/>
          <p:cNvSpPr>
            <a:spLocks noGrp="1"/>
          </p:cNvSpPr>
          <p:nvPr>
            <p:ph type="sldNum" sz="quarter" idx="11"/>
          </p:nvPr>
        </p:nvSpPr>
        <p:spPr bwMode="auto">
          <a:xfrm>
            <a:off x="6183313" y="6373813"/>
            <a:ext cx="2133600" cy="1936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6DD0AA-B0FF-4BA1-BDDE-01971C810BD7}" type="slidenum">
              <a:rPr lang="en-US" altLang="es-CL" sz="1000" smtClean="0">
                <a:solidFill>
                  <a:srgbClr val="898989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s-CL" sz="1000" smtClean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sp>
        <p:nvSpPr>
          <p:cNvPr id="7" name="Footer Placeholder 10"/>
          <p:cNvSpPr txBox="1">
            <a:spLocks noGrp="1"/>
          </p:cNvSpPr>
          <p:nvPr/>
        </p:nvSpPr>
        <p:spPr bwMode="auto">
          <a:xfrm>
            <a:off x="165100" y="6304993"/>
            <a:ext cx="59245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400">
                <a:solidFill>
                  <a:srgbClr val="595959"/>
                </a:solidFill>
                <a:latin typeface="Calibri" panose="020F0502020204030204" pitchFamily="34" charset="0"/>
                <a:ea typeface="ヒラギノ角ゴ Pro W3" pitchFamily="-8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s-CL" sz="900" dirty="0" err="1">
                <a:solidFill>
                  <a:srgbClr val="898989"/>
                </a:solidFill>
                <a:latin typeface="Verdana" panose="020B0604030504040204" pitchFamily="34" charset="0"/>
              </a:rPr>
              <a:t>Gobierno</a:t>
            </a:r>
            <a:r>
              <a:rPr lang="en-US" altLang="es-CL" sz="900" dirty="0">
                <a:solidFill>
                  <a:srgbClr val="898989"/>
                </a:solidFill>
                <a:latin typeface="Verdana" panose="020B0604030504040204" pitchFamily="34" charset="0"/>
              </a:rPr>
              <a:t> de Chile | SUBDERE | Chile 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lo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hacemos</a:t>
            </a:r>
            <a:r>
              <a:rPr lang="en-US" altLang="es-CL" sz="900" dirty="0" smtClean="0">
                <a:solidFill>
                  <a:srgbClr val="898989"/>
                </a:solidFill>
                <a:latin typeface="Verdana" panose="020B0604030504040204" pitchFamily="34" charset="0"/>
              </a:rPr>
              <a:t> </a:t>
            </a:r>
            <a:r>
              <a:rPr lang="en-US" altLang="es-CL" sz="900" dirty="0" err="1" smtClean="0">
                <a:solidFill>
                  <a:srgbClr val="898989"/>
                </a:solidFill>
                <a:latin typeface="Verdana" panose="020B0604030504040204" pitchFamily="34" charset="0"/>
              </a:rPr>
              <a:t>todos</a:t>
            </a:r>
            <a:endParaRPr lang="en-US" altLang="es-CL" sz="900" dirty="0">
              <a:solidFill>
                <a:srgbClr val="898989"/>
              </a:solidFill>
              <a:latin typeface="Verdana" panose="020B0604030504040204" pitchFamily="34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531796"/>
              </p:ext>
            </p:extLst>
          </p:nvPr>
        </p:nvGraphicFramePr>
        <p:xfrm>
          <a:off x="327530" y="1305614"/>
          <a:ext cx="8496622" cy="4464492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507842"/>
                <a:gridCol w="880686"/>
                <a:gridCol w="894030"/>
                <a:gridCol w="840656"/>
                <a:gridCol w="870678"/>
                <a:gridCol w="870678"/>
                <a:gridCol w="974092"/>
                <a:gridCol w="867343"/>
                <a:gridCol w="790617"/>
              </a:tblGrid>
              <a:tr h="42142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Gasto a 30 de Noviembre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>
                          <a:effectLst/>
                        </a:rPr>
                        <a:t>Promedio 2006 - 2010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Promedio 2010 - 2014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>
                          <a:effectLst/>
                        </a:rPr>
                        <a:t>Promedio 2014 - 2018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>
                          <a:effectLst/>
                        </a:rPr>
                        <a:t>Gasto Devengado 2018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</a:tr>
              <a:tr h="434597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Región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Gasto Acumulado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%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Gasto Acumulado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%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Gasto Acumulado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%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Gasto Acumulado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1" u="none" strike="noStrike" dirty="0">
                          <a:effectLst/>
                        </a:rPr>
                        <a:t>%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TARAPACA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17.425.722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77,6%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27.725.156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73,3%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33.241.858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80,2%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36.751.783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78,9%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 dirty="0">
                          <a:effectLst/>
                        </a:rPr>
                        <a:t>ANTOFAGASTA</a:t>
                      </a:r>
                      <a:endParaRPr lang="es-CL" sz="10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39.405.110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84,0%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55.978.058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82,3%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61.778.941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88,4%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 dirty="0">
                          <a:effectLst/>
                        </a:rPr>
                        <a:t>53.104.232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86,7%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ATACAMA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25.070.332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85,0%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31.886.790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71,0%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40.256.189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73,2%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31.885.821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54,5%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COQUIMBO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38.998.821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88,5%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48.849.328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84,7%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51.701.147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82,0%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42.673.100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75,6%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VALPARAISO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37.537.534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90,6%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52.116.353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82,6%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59.287.234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82,3%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53.477.291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83,8%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O'HIGGINS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31.393.957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85,0%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43.521.803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80,4%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50.024.426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81,3%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48.729.392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75,8%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MAULE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35.906.776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78,1%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50.578.648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81,8%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58.024.019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84,2%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61.314.205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84,2%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BIO - BIO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58.948.532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85,1%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87.315.800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86,0%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95.880.536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85,1%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87.696.456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81,3%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ARAUCANIA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37.099.057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76,9%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59.503.395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76,8%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74.574.414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76,4%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65.110.853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70,4%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LOS LAGOS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56.825.116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87,6%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66.078.819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85,6%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70.900.362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82,2%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67.889.104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83,0%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AYSEN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19.228.518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81,9%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29.936.203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80,8%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38.936.586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75,5%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40.553.956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75,0%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MAGALLANES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19.099.476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75,2%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28.282.631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76,2%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46.061.172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83,0%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61.871.891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86,6%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METROPOLITANA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73.939.957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85,1%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93.330.479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84,5%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95.979.016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85,9%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83.409.454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81,0%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2388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LOS RIOS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24.977.183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79,0%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37.017.379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87,1%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39.286.259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83,0%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35.752.369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78,0%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7053">
                <a:tc>
                  <a:txBody>
                    <a:bodyPr/>
                    <a:lstStyle/>
                    <a:p>
                      <a:pPr algn="l" fontAlgn="b"/>
                      <a:r>
                        <a:rPr lang="es-CL" sz="1000" u="none" strike="noStrike">
                          <a:effectLst/>
                        </a:rPr>
                        <a:t>ARICA - PARINACOTA</a:t>
                      </a:r>
                      <a:endParaRPr lang="es-CL" sz="1000" b="1" i="0" u="none" strike="noStrike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16.839.298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83,1%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22.234.764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80,2%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23.912.245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</a:rPr>
                        <a:t>79,8%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00" u="none" strike="noStrike">
                          <a:effectLst/>
                        </a:rPr>
                        <a:t>21.522.597</a:t>
                      </a:r>
                      <a:endParaRPr lang="es-CL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</a:rPr>
                        <a:t>54,3%</a:t>
                      </a:r>
                      <a:endParaRPr lang="es-CL" sz="1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7053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TOTAL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515.968.796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83,6%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734.355.606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80,7%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839.844.402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82,0%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791.742.504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50" b="1" u="none" strike="noStrike" dirty="0">
                          <a:solidFill>
                            <a:srgbClr val="005FA1"/>
                          </a:solidFill>
                          <a:effectLst/>
                        </a:rPr>
                        <a:t>77,6%</a:t>
                      </a:r>
                      <a:endParaRPr lang="es-CL" sz="1050" b="1" i="0" u="none" strike="noStrike" dirty="0">
                        <a:solidFill>
                          <a:srgbClr val="005FA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0075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5711</TotalTime>
  <Words>2419</Words>
  <Application>Microsoft Office PowerPoint</Application>
  <PresentationFormat>Presentación en pantalla (4:3)</PresentationFormat>
  <Paragraphs>1216</Paragraphs>
  <Slides>15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15</vt:i4>
      </vt:variant>
    </vt:vector>
  </HeadingPairs>
  <TitlesOfParts>
    <vt:vector size="25" baseType="lpstr">
      <vt:lpstr>MS PGothic</vt:lpstr>
      <vt:lpstr>MS PGothic</vt:lpstr>
      <vt:lpstr>Arial</vt:lpstr>
      <vt:lpstr>Calibri</vt:lpstr>
      <vt:lpstr>Century Gothic</vt:lpstr>
      <vt:lpstr>Verdana</vt:lpstr>
      <vt:lpstr>Verdana Bold</vt:lpstr>
      <vt:lpstr>ヒラギノ角ゴ Pro W3</vt:lpstr>
      <vt:lpstr>1_Office Theme</vt:lpstr>
      <vt:lpstr>Diseño personalizado</vt:lpstr>
      <vt:lpstr>Presentación de PowerPoint</vt:lpstr>
      <vt:lpstr>Presentación de PowerPoint</vt:lpstr>
      <vt:lpstr>Programa de Inversión Gobiernos Regionales Gasto Devengado al 30 de Noviembre 2018 – Montos Miles $</vt:lpstr>
      <vt:lpstr>Programa de Inversión Gobiernos Regionales Ejecución Presupuestaria al 30 de Noviembre de 2018</vt:lpstr>
      <vt:lpstr>Programa de Inversión Gobiernos Regionales Ejecución Presupuestaria Período 2006 - 2018 Mes de Noviembre</vt:lpstr>
      <vt:lpstr>Programa de Inversión Gobiernos Regionales Ejecución Presupuestaria Comparativo Noviembre 2017 – 2018 - Montos en Miles de $ de cada año</vt:lpstr>
      <vt:lpstr>Presentación de PowerPoint</vt:lpstr>
      <vt:lpstr>Presentación de PowerPoint</vt:lpstr>
      <vt:lpstr>Programa de Inversión Gobiernos Regionales Comparación Gasto Promedio respecto Noviembre 2018  (montos en M$ de 2018)</vt:lpstr>
      <vt:lpstr>Programa de Inversión Gobiernos Regionales Ejecución Presupuestaria por Tipo de Gasto Noviembre  2018 Montos en Miles de $</vt:lpstr>
      <vt:lpstr>Programa de Inversión Gobiernos Regionales Ejecución Presupuestaria por Tipo de Gasto Noviembre 2018 Montos en Miles de $</vt:lpstr>
      <vt:lpstr>Presentación de PowerPoint</vt:lpstr>
      <vt:lpstr>Presentación de PowerPoint</vt:lpstr>
      <vt:lpstr>Presentación de PowerPoint</vt:lpstr>
      <vt:lpstr>Presentación de PowerPoint</vt:lpstr>
    </vt:vector>
  </TitlesOfParts>
  <Company>Gabriel Badagnani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Executive Director</dc:creator>
  <cp:lastModifiedBy>Juan Humberto Miranda Vergara</cp:lastModifiedBy>
  <cp:revision>167</cp:revision>
  <cp:lastPrinted>2018-08-14T21:01:58Z</cp:lastPrinted>
  <dcterms:created xsi:type="dcterms:W3CDTF">2010-11-27T19:44:20Z</dcterms:created>
  <dcterms:modified xsi:type="dcterms:W3CDTF">2018-12-20T14:02:47Z</dcterms:modified>
</cp:coreProperties>
</file>