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1"/>
    <p:sldMasterId id="2147483852" r:id="rId2"/>
  </p:sldMasterIdLst>
  <p:notesMasterIdLst>
    <p:notesMasterId r:id="rId16"/>
  </p:notesMasterIdLst>
  <p:handoutMasterIdLst>
    <p:handoutMasterId r:id="rId17"/>
  </p:handoutMasterIdLst>
  <p:sldIdLst>
    <p:sldId id="275" r:id="rId3"/>
    <p:sldId id="304" r:id="rId4"/>
    <p:sldId id="349" r:id="rId5"/>
    <p:sldId id="350" r:id="rId6"/>
    <p:sldId id="351" r:id="rId7"/>
    <p:sldId id="352" r:id="rId8"/>
    <p:sldId id="353" r:id="rId9"/>
    <p:sldId id="354" r:id="rId10"/>
    <p:sldId id="355" r:id="rId11"/>
    <p:sldId id="356" r:id="rId12"/>
    <p:sldId id="357" r:id="rId13"/>
    <p:sldId id="358" r:id="rId14"/>
    <p:sldId id="359" r:id="rId15"/>
  </p:sldIdLst>
  <p:sldSz cx="9144000" cy="6858000" type="screen4x3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-4">
          <p15:clr>
            <a:srgbClr val="A4A3A4"/>
          </p15:clr>
        </p15:guide>
        <p15:guide id="2" pos="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7068"/>
    <a:srgbClr val="E10202"/>
    <a:srgbClr val="EF4143"/>
    <a:srgbClr val="404040"/>
    <a:srgbClr val="808080"/>
    <a:srgbClr val="CCCCCC"/>
    <a:srgbClr val="005FA1"/>
    <a:srgbClr val="FE45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41" autoAdjust="0"/>
    <p:restoredTop sz="94420" autoAdjust="0"/>
  </p:normalViewPr>
  <p:slideViewPr>
    <p:cSldViewPr snapToObjects="1">
      <p:cViewPr varScale="1">
        <p:scale>
          <a:sx n="116" d="100"/>
          <a:sy n="116" d="100"/>
        </p:scale>
        <p:origin x="1572" y="96"/>
      </p:cViewPr>
      <p:guideLst>
        <p:guide orient="horz" pos="-4"/>
        <p:guide pos="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JUAN%20MIRANDA%20V\FNDR%20-DDR\FNDR\FNDR%202018\CONTROL%20DEL%20GASTO\GASTO%20MENSUAL\CONTROL%20GASTO%20ABRIL%202018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JUAN%20MIRANDA%20V\FNDR%20-DDR\FNDR\FNDR%202018\CONTROL%20DEL%20GASTO\GASTO%20MENSUAL\CONTROL%20GASTO%20ABRIL%202018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JUAN%20MIRANDA%20V\FNDR%20-DDR\FNDR\FNDR%202018\CONTROL%20DEL%20GASTO\GASTO%20MENSUAL\CONTROL%20GASTO%20ABRIL%202018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JUAN%20MIRANDA%20V\FNDR%20-DDR\FNDR\FNDR%202018\CONTROL%20DEL%20GASTO\GASTO%20MENSUAL\CONTROL%20GASTO%20ABRIL%202018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JUAN%20MIRANDA%20V\FNDR%20-DDR\FNDR\FNDR%202018\CONTROL%20DEL%20GASTO\GASTO%20MENSUAL\CONTROL%20GASTO%20ABRIL%202018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185754136015028E-2"/>
          <c:y val="0.10831132568777066"/>
          <c:w val="0.92653910892978031"/>
          <c:h val="0.6876766322971718"/>
        </c:manualLayout>
      </c:layout>
      <c:barChart>
        <c:barDir val="col"/>
        <c:grouping val="clustered"/>
        <c:varyColors val="0"/>
        <c:ser>
          <c:idx val="0"/>
          <c:order val="1"/>
          <c:tx>
            <c:v>Ejecución Gores</c:v>
          </c:tx>
          <c:spPr>
            <a:gradFill rotWithShape="1">
              <a:gsLst>
                <a:gs pos="0">
                  <a:schemeClr val="accent1">
                    <a:lumMod val="75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Pt>
            <c:idx val="10"/>
            <c:invertIfNegative val="0"/>
            <c:bubble3D val="0"/>
            <c:spPr>
              <a:gradFill>
                <a:gsLst>
                  <a:gs pos="0">
                    <a:schemeClr val="accent1">
                      <a:lumMod val="75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Lbls>
            <c:dLbl>
              <c:idx val="0"/>
              <c:layout>
                <c:manualLayout>
                  <c:x val="-5.2505849335847605E-4"/>
                  <c:y val="-5.7512929227041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9017320882291807E-3"/>
                  <c:y val="6.3530520223433612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1391271951641182E-3"/>
                  <c:y val="-5.39947299486972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3001897952002041E-3"/>
                  <c:y val="-5.34087085268187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4262088580894272E-3"/>
                  <c:y val="8.65303079718585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4361842613989002E-3"/>
                  <c:y val="2.47971962084621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8.2410828915053397E-4"/>
                  <c:y val="3.01749263590562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8.5397605033564483E-4"/>
                  <c:y val="-1.62820771663897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2.3033533586902253E-3"/>
                  <c:y val="2.74912381514445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2.6064971778223156E-3"/>
                  <c:y val="-2.14926980281311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1.1731237788876678E-3"/>
                  <c:y val="3.92903549778171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1.1816840095078976E-3"/>
                  <c:y val="-4.22991504760129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0"/>
                  <c:y val="-2.33474661821118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1.1332070513224905E-3"/>
                  <c:y val="-4.0460948298622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-1.5537749035252704E-3"/>
                  <c:y val="-1.06966510842949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'Carpeta Subsecretario'!$A$6:$A$20</c:f>
              <c:strCache>
                <c:ptCount val="15"/>
                <c:pt idx="0">
                  <c:v>TARAPACA</c:v>
                </c:pt>
                <c:pt idx="1">
                  <c:v>ANTOFAGASTA</c:v>
                </c:pt>
                <c:pt idx="2">
                  <c:v>ATACAMA</c:v>
                </c:pt>
                <c:pt idx="3">
                  <c:v>COQUIMBO</c:v>
                </c:pt>
                <c:pt idx="4">
                  <c:v>VALPARAISO</c:v>
                </c:pt>
                <c:pt idx="5">
                  <c:v>O'HIGGINS</c:v>
                </c:pt>
                <c:pt idx="6">
                  <c:v>MAULE</c:v>
                </c:pt>
                <c:pt idx="7">
                  <c:v>BIO - BIO</c:v>
                </c:pt>
                <c:pt idx="8">
                  <c:v>ARAUCANIA</c:v>
                </c:pt>
                <c:pt idx="9">
                  <c:v>LOS LAGOS</c:v>
                </c:pt>
                <c:pt idx="10">
                  <c:v>AYSEN</c:v>
                </c:pt>
                <c:pt idx="11">
                  <c:v>MAGALLANES</c:v>
                </c:pt>
                <c:pt idx="12">
                  <c:v>METROPOLITANA</c:v>
                </c:pt>
                <c:pt idx="13">
                  <c:v>LOS RIOS</c:v>
                </c:pt>
                <c:pt idx="14">
                  <c:v>ARICA - PARINACOTA</c:v>
                </c:pt>
              </c:strCache>
            </c:strRef>
          </c:cat>
          <c:val>
            <c:numRef>
              <c:f>'Carpeta Subsecretario'!$N$6:$N$20</c:f>
              <c:numCache>
                <c:formatCode>0.0%</c:formatCode>
                <c:ptCount val="15"/>
                <c:pt idx="0">
                  <c:v>0.26065377657592181</c:v>
                </c:pt>
                <c:pt idx="1">
                  <c:v>0.34567875601159737</c:v>
                </c:pt>
                <c:pt idx="2">
                  <c:v>0.1493590102390091</c:v>
                </c:pt>
                <c:pt idx="3">
                  <c:v>0.15597544863082219</c:v>
                </c:pt>
                <c:pt idx="4">
                  <c:v>0.21003930906017723</c:v>
                </c:pt>
                <c:pt idx="5">
                  <c:v>0.21203813240553696</c:v>
                </c:pt>
                <c:pt idx="6">
                  <c:v>0.25889852622207399</c:v>
                </c:pt>
                <c:pt idx="7">
                  <c:v>0.22607164616754014</c:v>
                </c:pt>
                <c:pt idx="8">
                  <c:v>0.19444567782162059</c:v>
                </c:pt>
                <c:pt idx="9">
                  <c:v>0.23626973570076829</c:v>
                </c:pt>
                <c:pt idx="10">
                  <c:v>0.23858178963404497</c:v>
                </c:pt>
                <c:pt idx="11">
                  <c:v>0.33641250574688175</c:v>
                </c:pt>
                <c:pt idx="12">
                  <c:v>0.25582056529266017</c:v>
                </c:pt>
                <c:pt idx="13">
                  <c:v>0.22825798746306797</c:v>
                </c:pt>
                <c:pt idx="14">
                  <c:v>0.28811550098147953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66972816"/>
        <c:axId val="66972256"/>
      </c:barChart>
      <c:lineChart>
        <c:grouping val="standard"/>
        <c:varyColors val="0"/>
        <c:ser>
          <c:idx val="1"/>
          <c:order val="0"/>
          <c:tx>
            <c:v>Promedio Nacional</c:v>
          </c:tx>
          <c:spPr>
            <a:ln w="31750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'Carpeta Subsecretario'!$A$6:$A$20</c:f>
              <c:strCache>
                <c:ptCount val="15"/>
                <c:pt idx="0">
                  <c:v>TARAPACA</c:v>
                </c:pt>
                <c:pt idx="1">
                  <c:v>ANTOFAGASTA</c:v>
                </c:pt>
                <c:pt idx="2">
                  <c:v>ATACAMA</c:v>
                </c:pt>
                <c:pt idx="3">
                  <c:v>COQUIMBO</c:v>
                </c:pt>
                <c:pt idx="4">
                  <c:v>VALPARAISO</c:v>
                </c:pt>
                <c:pt idx="5">
                  <c:v>O'HIGGINS</c:v>
                </c:pt>
                <c:pt idx="6">
                  <c:v>MAULE</c:v>
                </c:pt>
                <c:pt idx="7">
                  <c:v>BIO - BIO</c:v>
                </c:pt>
                <c:pt idx="8">
                  <c:v>ARAUCANIA</c:v>
                </c:pt>
                <c:pt idx="9">
                  <c:v>LOS LAGOS</c:v>
                </c:pt>
                <c:pt idx="10">
                  <c:v>AYSEN</c:v>
                </c:pt>
                <c:pt idx="11">
                  <c:v>MAGALLANES</c:v>
                </c:pt>
                <c:pt idx="12">
                  <c:v>METROPOLITANA</c:v>
                </c:pt>
                <c:pt idx="13">
                  <c:v>LOS RIOS</c:v>
                </c:pt>
                <c:pt idx="14">
                  <c:v>ARICA - PARINACOTA</c:v>
                </c:pt>
              </c:strCache>
            </c:strRef>
          </c:cat>
          <c:val>
            <c:numRef>
              <c:f>'Carpeta Subsecretario'!$P$6:$P$20</c:f>
              <c:numCache>
                <c:formatCode>0.0%</c:formatCode>
                <c:ptCount val="15"/>
                <c:pt idx="0">
                  <c:v>0.23703764054469831</c:v>
                </c:pt>
                <c:pt idx="1">
                  <c:v>0.23703764054469831</c:v>
                </c:pt>
                <c:pt idx="2">
                  <c:v>0.23703764054469831</c:v>
                </c:pt>
                <c:pt idx="3">
                  <c:v>0.23703764054469831</c:v>
                </c:pt>
                <c:pt idx="4">
                  <c:v>0.23703764054469831</c:v>
                </c:pt>
                <c:pt idx="5">
                  <c:v>0.23703764054469831</c:v>
                </c:pt>
                <c:pt idx="6">
                  <c:v>0.23703764054469831</c:v>
                </c:pt>
                <c:pt idx="7">
                  <c:v>0.23703764054469831</c:v>
                </c:pt>
                <c:pt idx="8">
                  <c:v>0.23703764054469831</c:v>
                </c:pt>
                <c:pt idx="9">
                  <c:v>0.23703764054469831</c:v>
                </c:pt>
                <c:pt idx="10">
                  <c:v>0.23703764054469831</c:v>
                </c:pt>
                <c:pt idx="11">
                  <c:v>0.23703764054469831</c:v>
                </c:pt>
                <c:pt idx="12">
                  <c:v>0.23703764054469831</c:v>
                </c:pt>
                <c:pt idx="13">
                  <c:v>0.23703764054469831</c:v>
                </c:pt>
                <c:pt idx="14">
                  <c:v>0.23703764054469831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972816"/>
        <c:axId val="66972256"/>
      </c:lineChart>
      <c:valAx>
        <c:axId val="66972256"/>
        <c:scaling>
          <c:orientation val="minMax"/>
          <c:max val="0.4"/>
          <c:min val="0"/>
        </c:scaling>
        <c:delete val="0"/>
        <c:axPos val="r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66972816"/>
        <c:crosses val="max"/>
        <c:crossBetween val="between"/>
      </c:valAx>
      <c:catAx>
        <c:axId val="66972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6697225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2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pattFill prst="dkDnDiag">
              <a:fgClr>
                <a:schemeClr val="tx2">
                  <a:lumMod val="20000"/>
                  <a:lumOff val="80000"/>
                </a:schemeClr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Pt>
            <c:idx val="8"/>
            <c:invertIfNegative val="0"/>
            <c:bubble3D val="0"/>
            <c:spPr>
              <a:pattFill prst="dkDnDiag">
                <a:fgClr>
                  <a:schemeClr val="tx2">
                    <a:lumMod val="20000"/>
                    <a:lumOff val="80000"/>
                  </a:schemeClr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</c:dPt>
          <c:dPt>
            <c:idx val="9"/>
            <c:invertIfNegative val="0"/>
            <c:bubble3D val="0"/>
            <c:spPr>
              <a:pattFill prst="dkDnDiag">
                <a:fgClr>
                  <a:schemeClr val="tx2">
                    <a:lumMod val="20000"/>
                    <a:lumOff val="80000"/>
                  </a:schemeClr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</c:dPt>
          <c:dPt>
            <c:idx val="10"/>
            <c:invertIfNegative val="0"/>
            <c:bubble3D val="0"/>
            <c:spPr>
              <a:pattFill prst="dkDnDiag">
                <a:fgClr>
                  <a:schemeClr val="tx2">
                    <a:lumMod val="20000"/>
                    <a:lumOff val="80000"/>
                  </a:schemeClr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</c:dPt>
          <c:dPt>
            <c:idx val="11"/>
            <c:invertIfNegative val="0"/>
            <c:bubble3D val="0"/>
            <c:spPr>
              <a:pattFill prst="dkDnDiag">
                <a:fgClr>
                  <a:schemeClr val="tx2">
                    <a:lumMod val="20000"/>
                    <a:lumOff val="80000"/>
                  </a:schemeClr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</c:dPt>
          <c:dPt>
            <c:idx val="12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</c:dPt>
          <c:dLbls>
            <c:dLbl>
              <c:idx val="0"/>
              <c:layout>
                <c:manualLayout>
                  <c:x val="-3.0692512147282329E-3"/>
                  <c:y val="-8.1788163576333066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6910001874114872E-3"/>
                  <c:y val="-1.234569469138938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9527054878778048E-4"/>
                  <c:y val="-2.547802895605791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9811788013868251E-3"/>
                  <c:y val="-6.2826781932869255E-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7.264238354650338E-17"/>
                  <c:y val="-4.26230115323518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9.1395701408908815E-4"/>
                  <c:y val="-3.086131572263147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4.9233705602012602E-3"/>
                  <c:y val="1.34899669799339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0473179851315254E-2"/>
                      <c:h val="5.1564643129286256E-2"/>
                    </c:manualLayout>
                  </c15:layout>
                </c:ext>
              </c:extLst>
            </c:dLbl>
            <c:dLbl>
              <c:idx val="7"/>
              <c:layout>
                <c:manualLayout>
                  <c:x val="1.4710994471920009E-3"/>
                  <c:y val="-1.831800863601733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6.2682870577650887E-3"/>
                  <c:y val="-4.833578867157740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1.6834742935153181E-3"/>
                  <c:y val="9.272542545085089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0"/>
                  <c:y val="-1.016917432124434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0"/>
                  <c:y val="-3.51407162814325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1.1566636763818164E-16"/>
                  <c:y val="-6.499872999745999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'Carpeta Subsecretario'!$B$5:$N$5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'Carpeta Subsecretario'!$B$21:$N$21</c:f>
              <c:numCache>
                <c:formatCode>0.0%</c:formatCode>
                <c:ptCount val="13"/>
                <c:pt idx="0">
                  <c:v>0.20051217858956646</c:v>
                </c:pt>
                <c:pt idx="1">
                  <c:v>0.28320508600236549</c:v>
                </c:pt>
                <c:pt idx="2">
                  <c:v>0.29850500873150243</c:v>
                </c:pt>
                <c:pt idx="3">
                  <c:v>0.38465669388132778</c:v>
                </c:pt>
                <c:pt idx="4">
                  <c:v>0.34612168459153547</c:v>
                </c:pt>
                <c:pt idx="5">
                  <c:v>0.20160547800780385</c:v>
                </c:pt>
                <c:pt idx="6">
                  <c:v>0.26925411268249322</c:v>
                </c:pt>
                <c:pt idx="7">
                  <c:v>0.30900400401533995</c:v>
                </c:pt>
                <c:pt idx="8">
                  <c:v>0.29369834204511597</c:v>
                </c:pt>
                <c:pt idx="9">
                  <c:v>0.32635305715101132</c:v>
                </c:pt>
                <c:pt idx="10">
                  <c:v>0.32223076313350524</c:v>
                </c:pt>
                <c:pt idx="11">
                  <c:v>0.30958601552645487</c:v>
                </c:pt>
                <c:pt idx="12">
                  <c:v>0.23703764054469831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64"/>
        <c:axId val="66975616"/>
        <c:axId val="66976176"/>
      </c:barChart>
      <c:lineChart>
        <c:grouping val="standard"/>
        <c:varyColors val="0"/>
        <c:ser>
          <c:idx val="1"/>
          <c:order val="1"/>
          <c:marker>
            <c:symbol val="none"/>
          </c:marker>
          <c:val>
            <c:numRef>
              <c:f>'Carpeta Subsecretario'!$B$22:$N$22</c:f>
              <c:numCache>
                <c:formatCode>0.0%</c:formatCode>
                <c:ptCount val="13"/>
                <c:pt idx="0">
                  <c:v>0.29090538960790152</c:v>
                </c:pt>
                <c:pt idx="1">
                  <c:v>0.29090538960790152</c:v>
                </c:pt>
                <c:pt idx="2">
                  <c:v>0.29090538960790152</c:v>
                </c:pt>
                <c:pt idx="3">
                  <c:v>0.29090538960790152</c:v>
                </c:pt>
                <c:pt idx="4">
                  <c:v>0.29090538960790152</c:v>
                </c:pt>
                <c:pt idx="5">
                  <c:v>0.29090538960790152</c:v>
                </c:pt>
                <c:pt idx="6">
                  <c:v>0.29090538960790152</c:v>
                </c:pt>
                <c:pt idx="7">
                  <c:v>0.29090538960790152</c:v>
                </c:pt>
                <c:pt idx="8">
                  <c:v>0.29090538960790152</c:v>
                </c:pt>
                <c:pt idx="9">
                  <c:v>0.29090538960790152</c:v>
                </c:pt>
                <c:pt idx="10">
                  <c:v>0.29090538960790152</c:v>
                </c:pt>
                <c:pt idx="11">
                  <c:v>0.29090538960790152</c:v>
                </c:pt>
                <c:pt idx="12">
                  <c:v>0.29090538960790152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975616"/>
        <c:axId val="66976176"/>
      </c:lineChart>
      <c:catAx>
        <c:axId val="66975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66976176"/>
        <c:crosses val="autoZero"/>
        <c:auto val="1"/>
        <c:lblAlgn val="ctr"/>
        <c:lblOffset val="100"/>
        <c:noMultiLvlLbl val="0"/>
      </c:catAx>
      <c:valAx>
        <c:axId val="66976176"/>
        <c:scaling>
          <c:orientation val="minMax"/>
          <c:max val="0.45"/>
        </c:scaling>
        <c:delete val="0"/>
        <c:axPos val="l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669756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depthPercent val="100"/>
      <c:rAngAx val="0"/>
      <c:perspective val="5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456861663819004"/>
          <c:y val="0.32889006323873943"/>
          <c:w val="0.633450554616379"/>
          <c:h val="0.51656267798739919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gradFill>
                <a:gsLst>
                  <a:gs pos="100000">
                    <a:schemeClr val="accent1">
                      <a:lumMod val="60000"/>
                      <a:lumOff val="40000"/>
                    </a:schemeClr>
                  </a:gs>
                  <a:gs pos="0">
                    <a:schemeClr val="accent1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gradFill>
                <a:gsLst>
                  <a:gs pos="100000">
                    <a:schemeClr val="accent2">
                      <a:lumMod val="60000"/>
                      <a:lumOff val="40000"/>
                    </a:schemeClr>
                  </a:gs>
                  <a:gs pos="0">
                    <a:schemeClr val="accent2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gradFill>
                <a:gsLst>
                  <a:gs pos="100000">
                    <a:schemeClr val="accent3">
                      <a:lumMod val="60000"/>
                      <a:lumOff val="40000"/>
                    </a:schemeClr>
                  </a:gs>
                  <a:gs pos="0">
                    <a:schemeClr val="accent3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gradFill>
                <a:gsLst>
                  <a:gs pos="100000">
                    <a:schemeClr val="accent4">
                      <a:lumMod val="60000"/>
                      <a:lumOff val="40000"/>
                    </a:schemeClr>
                  </a:gs>
                  <a:gs pos="0">
                    <a:schemeClr val="accent4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-0.24339839265212401"/>
                  <c:y val="-3.281133482475764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9462398986669591"/>
                  <c:y val="-0.14914243102162567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4956367113043585E-2"/>
                  <c:y val="-0.17897091722595079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0790422078910669"/>
                  <c:y val="-0.10141685309470544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.11682079763231452"/>
                  <c:y val="-1.193139448173005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6739380022962113E-2"/>
                  <c:y val="-1.193139448173016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/>
                </a:pPr>
                <a:endParaRPr lang="es-CL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eparator>; </c:separator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RESUMEN!$B$79:$G$79</c:f>
              <c:strCache>
                <c:ptCount val="6"/>
                <c:pt idx="0">
                  <c:v>ESTUDIOS PROPIOS DEL GIRO</c:v>
                </c:pt>
                <c:pt idx="1">
                  <c:v>TRANSFERENCIAS CORRIENTES</c:v>
                </c:pt>
                <c:pt idx="2">
                  <c:v>OTROS GASTOS CORRIENTES</c:v>
                </c:pt>
                <c:pt idx="3">
                  <c:v>ACTIVOS NO FINANCIEROS</c:v>
                </c:pt>
                <c:pt idx="4">
                  <c:v>TRANSFERENCIAS DE CAPITAL</c:v>
                </c:pt>
                <c:pt idx="5">
                  <c:v>INVERSION EN OBRAS (EMPLEO)</c:v>
                </c:pt>
              </c:strCache>
            </c:strRef>
          </c:cat>
          <c:val>
            <c:numRef>
              <c:f>RESUMEN!$B$97:$G$97</c:f>
              <c:numCache>
                <c:formatCode>_(* #,##0_);_(* \(#,##0\);_(* "-"??_);_(@_)</c:formatCode>
                <c:ptCount val="6"/>
                <c:pt idx="0">
                  <c:v>435136</c:v>
                </c:pt>
                <c:pt idx="1">
                  <c:v>12349953</c:v>
                </c:pt>
                <c:pt idx="2">
                  <c:v>560338</c:v>
                </c:pt>
                <c:pt idx="3">
                  <c:v>14340648</c:v>
                </c:pt>
                <c:pt idx="4">
                  <c:v>18737242</c:v>
                </c:pt>
                <c:pt idx="5">
                  <c:v>196078521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lt1"/>
    </a:solidFill>
    <a:ln w="25400" cap="flat" cmpd="sng" algn="ctr">
      <a:solidFill>
        <a:schemeClr val="accent6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C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5132560679251342"/>
          <c:y val="0.20675944333996021"/>
          <c:w val="0.67897030117579338"/>
          <c:h val="0.58846855872638193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50000"/>
                      <a:satMod val="300000"/>
                    </a:schemeClr>
                  </a:gs>
                  <a:gs pos="35000">
                    <a:schemeClr val="accent3">
                      <a:tint val="37000"/>
                      <a:satMod val="300000"/>
                    </a:schemeClr>
                  </a:gs>
                  <a:gs pos="100000">
                    <a:schemeClr val="accent3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50000"/>
                      <a:satMod val="300000"/>
                    </a:schemeClr>
                  </a:gs>
                  <a:gs pos="35000">
                    <a:schemeClr val="accent4">
                      <a:tint val="37000"/>
                      <a:satMod val="300000"/>
                    </a:schemeClr>
                  </a:gs>
                  <a:gs pos="100000">
                    <a:schemeClr val="accent4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tint val="50000"/>
                      <a:satMod val="300000"/>
                    </a:schemeClr>
                  </a:gs>
                  <a:gs pos="35000">
                    <a:schemeClr val="accent5">
                      <a:tint val="37000"/>
                      <a:satMod val="300000"/>
                    </a:schemeClr>
                  </a:gs>
                  <a:gs pos="100000">
                    <a:schemeClr val="accent5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0.10445746469764318"/>
                  <c:y val="-2.5857453702978976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9347719735172346E-6"/>
                  <c:y val="5.3778744853712319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331118334928506E-2"/>
                  <c:y val="3.4516679450853932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8401674162009823E-2"/>
                  <c:y val="-5.6559331673998008E-3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.13326481297856496"/>
                  <c:y val="-8.5085367403632581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2.422496021408975E-2"/>
                  <c:y val="-6.196375552459521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bestFit"/>
            <c:showLegendKey val="1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'Transferencias Subt.33'!$B$168:$F$168</c:f>
              <c:strCache>
                <c:ptCount val="5"/>
                <c:pt idx="0">
                  <c:v>Programa Mejoramiento Barrios</c:v>
                </c:pt>
                <c:pt idx="1">
                  <c:v>Fondo Regional Iniciativa Local (FRIL)</c:v>
                </c:pt>
                <c:pt idx="2">
                  <c:v>Transferencias Municipios </c:v>
                </c:pt>
                <c:pt idx="3">
                  <c:v>Transferencias FIC - Fomento Productivo</c:v>
                </c:pt>
                <c:pt idx="4">
                  <c:v>Transferencias al Sector Privado</c:v>
                </c:pt>
              </c:strCache>
            </c:strRef>
          </c:cat>
          <c:val>
            <c:numRef>
              <c:f>'Transferencias Subt.33'!$B$186:$F$186</c:f>
              <c:numCache>
                <c:formatCode>_-* #,##0_-;\-* #,##0_-;_-* "-"??_-;_-@_-</c:formatCode>
                <c:ptCount val="5"/>
                <c:pt idx="0">
                  <c:v>7229720</c:v>
                </c:pt>
                <c:pt idx="1">
                  <c:v>16848908</c:v>
                </c:pt>
                <c:pt idx="2">
                  <c:v>7847620</c:v>
                </c:pt>
                <c:pt idx="3">
                  <c:v>8797670</c:v>
                </c:pt>
                <c:pt idx="4">
                  <c:v>9939572</c:v>
                </c:pt>
              </c:numCache>
            </c:numRef>
          </c:val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3"/>
      </a:solidFill>
      <a:prstDash val="solid"/>
      <a:round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C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2009799765172716"/>
          <c:y val="0.28514268420297106"/>
          <c:w val="0.55953271000992577"/>
          <c:h val="0.5361522582501369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hade val="51000"/>
                      <a:satMod val="130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1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1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2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2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0.21705378715077833"/>
                  <c:y val="-9.8590358387265042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23544250677274611"/>
                  <c:y val="-7.1532723560560696E-3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8.9509704340981627E-3"/>
                  <c:y val="6.4252782803947583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8.8635778300590051E-2"/>
                  <c:y val="4.7333062317537679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2013213067219962E-2"/>
                  <c:y val="3.0385492253309342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17208240370174235"/>
                  <c:y val="2.5092269257732617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0.14839947101430404"/>
                  <c:y val="-0.12140252076747025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4.6674827168103436E-2"/>
                  <c:y val="-0.12874479147778875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1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'Activos No Financieros'!$D$2:$K$2</c:f>
              <c:strCache>
                <c:ptCount val="8"/>
                <c:pt idx="0">
                  <c:v>Terrenos</c:v>
                </c:pt>
                <c:pt idx="1">
                  <c:v>Edificios</c:v>
                </c:pt>
                <c:pt idx="2">
                  <c:v>Vehículos</c:v>
                </c:pt>
                <c:pt idx="3">
                  <c:v>Mobiliarios y Otros</c:v>
                </c:pt>
                <c:pt idx="4">
                  <c:v>Máquinas y Equipos</c:v>
                </c:pt>
                <c:pt idx="5">
                  <c:v>Equipos Informáticos</c:v>
                </c:pt>
                <c:pt idx="6">
                  <c:v>Programas Informáticos</c:v>
                </c:pt>
                <c:pt idx="7">
                  <c:v>Otros activos no Financieros</c:v>
                </c:pt>
              </c:strCache>
            </c:strRef>
          </c:cat>
          <c:val>
            <c:numRef>
              <c:f>'Activos No Financieros'!$D$18:$K$18</c:f>
              <c:numCache>
                <c:formatCode>_(* #,##0_);_(* \(#,##0\);_(* "-"??_);_(@_)</c:formatCode>
                <c:ptCount val="8"/>
                <c:pt idx="0">
                  <c:v>0</c:v>
                </c:pt>
                <c:pt idx="1">
                  <c:v>0</c:v>
                </c:pt>
                <c:pt idx="2">
                  <c:v>5558984</c:v>
                </c:pt>
                <c:pt idx="3">
                  <c:v>1932589</c:v>
                </c:pt>
                <c:pt idx="4">
                  <c:v>6348254</c:v>
                </c:pt>
                <c:pt idx="5">
                  <c:v>152755</c:v>
                </c:pt>
                <c:pt idx="6">
                  <c:v>969</c:v>
                </c:pt>
                <c:pt idx="7">
                  <c:v>347096</c:v>
                </c:pt>
              </c:numCache>
            </c:numRef>
          </c:val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1587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C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AE5305A-F35E-4FC9-860F-AA70ED88E2F8}" type="slidenum">
              <a:rPr lang="en-US" altLang="es-CL"/>
              <a:pPr/>
              <a:t>‹Nº›</a:t>
            </a:fld>
            <a:endParaRPr lang="en-US" altLang="es-CL"/>
          </a:p>
        </p:txBody>
      </p:sp>
      <p:pic>
        <p:nvPicPr>
          <p:cNvPr id="15366" name="Picture 5" descr="logoSUBDERE-0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9154" y="-12911"/>
            <a:ext cx="1025596" cy="929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97779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endParaRPr lang="es-C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AD89A376-B353-4B53-998F-4292FC962BD0}" type="datetime1">
              <a:rPr lang="en-US" altLang="es-CL"/>
              <a:pPr/>
              <a:t>5/22/2018</a:t>
            </a:fld>
            <a:endParaRPr lang="en-US" altLang="es-C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CL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B9099599-95F4-4EB5-8925-1B9B12402EBE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1791266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altLang="es-CL" smtClean="0">
              <a:ea typeface="ヒラギノ角ゴ Pro W3"/>
              <a:cs typeface="ヒラギノ角ゴ Pro W3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fld id="{5B17E531-CCD2-4DE3-A09A-B245BD94EFD1}" type="slidenum">
              <a:rPr lang="en-US" altLang="es-CL" sz="1200">
                <a:latin typeface="Calibri" pitchFamily="34" charset="0"/>
              </a:rPr>
              <a:pPr/>
              <a:t>2</a:t>
            </a:fld>
            <a:endParaRPr lang="en-US" altLang="es-CL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8933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99599-95F4-4EB5-8925-1B9B12402EBE}" type="slidenum">
              <a:rPr lang="en-US" altLang="es-CL" smtClean="0"/>
              <a:pPr/>
              <a:t>9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1995254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dirty="0" smtClean="0">
              <a:ea typeface="ヒラギノ角ゴ Pro W3" pitchFamily="-84" charset="-128"/>
            </a:endParaRPr>
          </a:p>
        </p:txBody>
      </p:sp>
      <p:sp>
        <p:nvSpPr>
          <p:cNvPr id="245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fld id="{C18EA254-9CBB-418F-9D5C-79E207F3E130}" type="slidenum">
              <a:rPr lang="en-US" altLang="es-CL" sz="1200" smtClean="0">
                <a:latin typeface="Calibri" panose="020F0502020204030204" pitchFamily="34" charset="0"/>
              </a:rPr>
              <a:pPr/>
              <a:t>10</a:t>
            </a:fld>
            <a:endParaRPr lang="en-US" altLang="es-CL" sz="120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6350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fld id="{9758E9EC-F464-46B8-B2D5-C7E8977D2FCB}" type="datetime1">
              <a:rPr lang="en-US" altLang="es-CL"/>
              <a:pPr/>
              <a:t>5/22/2018</a:t>
            </a:fld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77EE5E-5974-43EB-9308-1AA63EB3C230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981060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A12770D-B3F6-472B-9612-2BB23FE0BF15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548647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751AD55-E520-4EC4-B6E2-AAFFCD1B3B1D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3193616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47323F-C2DE-4943-9302-668B49C9A263}" type="datetimeFigureOut">
              <a:rPr lang="es-ES" altLang="es-CL"/>
              <a:pPr/>
              <a:t>22/05/2018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B013A6-FD23-4CE2-90DB-FC1808D84CF1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4989126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5F5528-5832-4247-8F95-2D4D65713A09}" type="datetimeFigureOut">
              <a:rPr lang="es-ES" altLang="es-CL"/>
              <a:pPr/>
              <a:t>22/05/2018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3BCBFC-5A70-4C14-B0EF-F3602CB4104E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828996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162A85-9EB6-4530-A733-911629420F89}" type="datetimeFigureOut">
              <a:rPr lang="es-ES" altLang="es-CL"/>
              <a:pPr/>
              <a:t>22/05/2018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70A2BB-9417-4B88-BE03-D660EECC69EA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19792049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43310D-CCB1-4B9F-8C03-1130DE21BA50}" type="datetimeFigureOut">
              <a:rPr lang="es-ES" altLang="es-CL"/>
              <a:pPr/>
              <a:t>22/05/2018</a:t>
            </a:fld>
            <a:endParaRPr lang="es-ES" altLang="es-C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24274E-8E1C-4744-9FBA-E91BC5FE6AB4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42177549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A6D70AC-E919-4253-BA89-819B4E7BB0EE}" type="datetimeFigureOut">
              <a:rPr lang="es-ES" altLang="es-CL"/>
              <a:pPr/>
              <a:t>22/05/2018</a:t>
            </a:fld>
            <a:endParaRPr lang="es-ES" altLang="es-CL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CCCA0E-DCA3-4A12-B893-234C08BDC6E1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2153034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154E1AE-A343-4786-84BD-6C11AA587970}" type="datetimeFigureOut">
              <a:rPr lang="es-ES" altLang="es-CL"/>
              <a:pPr/>
              <a:t>22/05/2018</a:t>
            </a:fld>
            <a:endParaRPr lang="es-ES" altLang="es-CL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0789B8-8064-4E0B-965D-E7F3EE7D8608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30968997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AC42E6-DD7C-4140-8029-50B3DBDA5968}" type="datetimeFigureOut">
              <a:rPr lang="es-ES" altLang="es-CL"/>
              <a:pPr/>
              <a:t>22/05/2018</a:t>
            </a:fld>
            <a:endParaRPr lang="es-ES" altLang="es-CL"/>
          </a:p>
        </p:txBody>
      </p:sp>
      <p:sp>
        <p:nvSpPr>
          <p:cNvPr id="3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C4C4BB-10DD-48A5-BB46-FA5D5A72AEB5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18758331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C61021-1E52-4199-A595-B8A79FA41FF5}" type="datetimeFigureOut">
              <a:rPr lang="es-ES" altLang="es-CL"/>
              <a:pPr/>
              <a:t>22/05/2018</a:t>
            </a:fld>
            <a:endParaRPr lang="es-ES" altLang="es-C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02DF1B-D47B-47AA-A01C-63B1D10AD98E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275429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s-ES_tradnl"/>
              <a:t>Gobierno de Chile | Ministerio del Interior</a:t>
            </a:r>
          </a:p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41DD7BA-F7A8-42A1-A0D9-C835D76E1134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3333868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2FFC0F-D068-4FC0-A525-2DE8DEB4A499}" type="datetimeFigureOut">
              <a:rPr lang="es-ES" altLang="es-CL"/>
              <a:pPr/>
              <a:t>22/05/2018</a:t>
            </a:fld>
            <a:endParaRPr lang="es-ES" altLang="es-C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FAA58F-84CE-47CE-8B3C-B9A4FBD3FA39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7899338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A2787F-7D93-4777-9075-869CD2A68B5B}" type="datetimeFigureOut">
              <a:rPr lang="es-ES" altLang="es-CL"/>
              <a:pPr/>
              <a:t>22/05/2018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BF1106-74E3-4ACA-864D-63B010DD94C2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5266051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2A5036-165B-4843-9BED-5772BF7184B3}" type="datetimeFigureOut">
              <a:rPr lang="es-ES" altLang="es-CL"/>
              <a:pPr/>
              <a:t>22/05/2018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16A33E-856C-46FE-B27C-D6791362B710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613064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fld id="{B41381B4-7505-45C5-BB21-BE4413FA0D04}" type="datetime1">
              <a:rPr lang="en-US" altLang="es-CL"/>
              <a:pPr/>
              <a:t>5/22/2018</a:t>
            </a:fld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3FA743-DD95-47CD-B6C3-E1FEE8D8677C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310579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fld id="{FC007D42-B6D0-4F3F-BB7D-70A20737AD8A}" type="datetime1">
              <a:rPr lang="en-US" altLang="es-CL"/>
              <a:pPr/>
              <a:t>5/22/2018</a:t>
            </a:fld>
            <a:endParaRPr lang="en-US" alt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A6666-8DD9-4311-89FD-DAACBC26596A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545221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fld id="{53928A1B-E67D-4437-9ABB-FCDE0A9D0DE5}" type="datetime1">
              <a:rPr lang="en-US" altLang="es-CL"/>
              <a:pPr/>
              <a:t>5/22/2018</a:t>
            </a:fld>
            <a:endParaRPr lang="en-US" alt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F9C78-9464-412E-86B3-0406853743E0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188258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360159-E7C9-4F8A-BA8F-FAC08D943EAF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4189129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2DFCFF8-C9A6-4591-B9FF-5291C0CD4156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540880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6E96976-D0EB-4034-BE62-737EEAE3F6B3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309892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706322-3967-48D7-A221-FAEF9A24C4FB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202809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text styles</a:t>
            </a:r>
          </a:p>
          <a:p>
            <a:pPr lvl="1"/>
            <a:r>
              <a:rPr lang="en-US" altLang="es-CL" smtClean="0"/>
              <a:t>Second level</a:t>
            </a:r>
          </a:p>
          <a:p>
            <a:pPr lvl="2"/>
            <a:r>
              <a:rPr lang="en-US" altLang="es-CL" smtClean="0"/>
              <a:t>Third level</a:t>
            </a:r>
          </a:p>
          <a:p>
            <a:pPr lvl="3"/>
            <a:r>
              <a:rPr lang="en-US" altLang="es-CL" smtClean="0"/>
              <a:t>Fourth level</a:t>
            </a:r>
          </a:p>
          <a:p>
            <a:pPr lvl="4"/>
            <a:r>
              <a:rPr lang="en-US" altLang="es-CL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898989"/>
                </a:solidFill>
                <a:latin typeface="Verdana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898989"/>
                </a:solidFill>
                <a:latin typeface="Verdana" pitchFamily="34" charset="0"/>
              </a:defRPr>
            </a:lvl1pPr>
          </a:lstStyle>
          <a:p>
            <a:fld id="{1CEC7E8F-3A66-4121-A34A-D310EEE2B57C}" type="slidenum">
              <a:rPr lang="en-US" altLang="es-CL"/>
              <a:pPr/>
              <a:t>‹Nº›</a:t>
            </a:fld>
            <a:endParaRPr lang="en-US" altLang="es-CL"/>
          </a:p>
        </p:txBody>
      </p:sp>
      <p:pic>
        <p:nvPicPr>
          <p:cNvPr id="1030" name="Picture 1" descr="LOGOSUBDERE-05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0350" y="0"/>
            <a:ext cx="1081088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49" r:id="rId1"/>
    <p:sldLayoutId id="2147484150" r:id="rId2"/>
    <p:sldLayoutId id="2147484151" r:id="rId3"/>
    <p:sldLayoutId id="2147484152" r:id="rId4"/>
    <p:sldLayoutId id="2147484153" r:id="rId5"/>
    <p:sldLayoutId id="2147484154" r:id="rId6"/>
    <p:sldLayoutId id="2147484155" r:id="rId7"/>
    <p:sldLayoutId id="2147484156" r:id="rId8"/>
    <p:sldLayoutId id="2147484157" r:id="rId9"/>
    <p:sldLayoutId id="2147484158" r:id="rId10"/>
    <p:sldLayoutId id="2147484159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ヒラギノ角ゴ Pro W3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ヒラギノ角ゴ Pro W3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ヒラギノ角ゴ Pro W3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ヒラギノ角ゴ Pro W3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ヒラギノ角ゴ Pro W3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Marcador de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CL" smtClean="0"/>
              <a:t>Clic para editar título</a:t>
            </a:r>
            <a:endParaRPr lang="es-ES" altLang="es-CL" smtClean="0"/>
          </a:p>
        </p:txBody>
      </p:sp>
      <p:sp>
        <p:nvSpPr>
          <p:cNvPr id="2051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CL" smtClean="0"/>
              <a:t>Haga clic para modificar el estilo de texto del patrón</a:t>
            </a:r>
          </a:p>
          <a:p>
            <a:pPr lvl="1"/>
            <a:r>
              <a:rPr lang="es-ES_tradnl" altLang="es-CL" smtClean="0"/>
              <a:t>Segundo nivel</a:t>
            </a:r>
          </a:p>
          <a:p>
            <a:pPr lvl="2"/>
            <a:r>
              <a:rPr lang="es-ES_tradnl" altLang="es-CL" smtClean="0"/>
              <a:t>Tercer nivel</a:t>
            </a:r>
          </a:p>
          <a:p>
            <a:pPr lvl="3"/>
            <a:r>
              <a:rPr lang="es-ES_tradnl" altLang="es-CL" smtClean="0"/>
              <a:t>Cuarto nivel</a:t>
            </a:r>
          </a:p>
          <a:p>
            <a:pPr lvl="4"/>
            <a:r>
              <a:rPr lang="es-ES_tradnl" altLang="es-CL" smtClean="0"/>
              <a:t>Quinto nivel</a:t>
            </a:r>
            <a:endParaRPr lang="es-ES" altLang="es-CL" smtClean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351EEFA8-60A2-4CBB-9095-F2B82FC99AAE}" type="datetimeFigureOut">
              <a:rPr lang="es-ES" altLang="es-CL"/>
              <a:pPr/>
              <a:t>22/05/2018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A65732D1-067E-4A96-BC9C-CC7892BE7E85}" type="slidenum">
              <a:rPr lang="es-ES" altLang="es-CL"/>
              <a:pPr/>
              <a:t>‹Nº›</a:t>
            </a:fld>
            <a:endParaRPr lang="es-ES" alt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8" r:id="rId1"/>
    <p:sldLayoutId id="2147484139" r:id="rId2"/>
    <p:sldLayoutId id="2147484140" r:id="rId3"/>
    <p:sldLayoutId id="2147484141" r:id="rId4"/>
    <p:sldLayoutId id="2147484142" r:id="rId5"/>
    <p:sldLayoutId id="2147484143" r:id="rId6"/>
    <p:sldLayoutId id="2147484144" r:id="rId7"/>
    <p:sldLayoutId id="2147484145" r:id="rId8"/>
    <p:sldLayoutId id="2147484146" r:id="rId9"/>
    <p:sldLayoutId id="2147484147" r:id="rId10"/>
    <p:sldLayoutId id="2147484148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3" descr="portadaPPTNUEVA-0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0" r="5350"/>
          <a:stretch>
            <a:fillRect/>
          </a:stretch>
        </p:blipFill>
        <p:spPr bwMode="auto">
          <a:xfrm>
            <a:off x="0" y="-15875"/>
            <a:ext cx="9144000" cy="697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ítulo 1"/>
          <p:cNvSpPr txBox="1">
            <a:spLocks/>
          </p:cNvSpPr>
          <p:nvPr/>
        </p:nvSpPr>
        <p:spPr bwMode="auto">
          <a:xfrm>
            <a:off x="251520" y="229888"/>
            <a:ext cx="81645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  <a:t>Programa de Inversión Gobiernos Regionales</a:t>
            </a:r>
            <a:b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Ejecución Presupuestaria por Tipo de Gasto </a:t>
            </a:r>
            <a:r>
              <a:rPr lang="es-ES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Abril </a:t>
            </a:r>
            <a: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2018</a:t>
            </a:r>
            <a:b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_tradnl" altLang="es-CL" sz="1600" b="1" dirty="0">
                <a:solidFill>
                  <a:srgbClr val="006CB7"/>
                </a:solidFill>
                <a:latin typeface="Verdana" panose="020B0604030504040204" pitchFamily="34" charset="0"/>
              </a:rPr>
              <a:t>Transferencias de Capital  - Montos en Miles de $</a:t>
            </a:r>
            <a:endParaRPr lang="es-CL" altLang="es-CL" sz="1600" dirty="0">
              <a:solidFill>
                <a:srgbClr val="006CB7"/>
              </a:solidFill>
              <a:latin typeface="Verdana" panose="020B0604030504040204" pitchFamily="34" charset="0"/>
            </a:endParaRPr>
          </a:p>
        </p:txBody>
      </p:sp>
      <p:sp>
        <p:nvSpPr>
          <p:cNvPr id="23556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372200" y="6355422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smtClean="0">
                <a:solidFill>
                  <a:srgbClr val="898989"/>
                </a:solidFill>
                <a:latin typeface="Verdana" panose="020B0604030504040204" pitchFamily="34" charset="0"/>
              </a:rPr>
              <a:t>10</a:t>
            </a:r>
          </a:p>
        </p:txBody>
      </p:sp>
      <p:sp>
        <p:nvSpPr>
          <p:cNvPr id="6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2633317"/>
              </p:ext>
            </p:extLst>
          </p:nvPr>
        </p:nvGraphicFramePr>
        <p:xfrm>
          <a:off x="395533" y="1484788"/>
          <a:ext cx="8352930" cy="4320478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491102"/>
                <a:gridCol w="1232229"/>
                <a:gridCol w="1228779"/>
                <a:gridCol w="1107971"/>
                <a:gridCol w="1066551"/>
                <a:gridCol w="1107971"/>
                <a:gridCol w="1118327"/>
              </a:tblGrid>
              <a:tr h="6172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Región</a:t>
                      </a:r>
                      <a:endParaRPr lang="es-CL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Programa Mejoramiento Barrios</a:t>
                      </a:r>
                      <a:endParaRPr lang="es-CL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Fondo Regional Iniciativa Local (FRIL)</a:t>
                      </a:r>
                      <a:endParaRPr lang="es-CL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Transferencias Municipios </a:t>
                      </a:r>
                      <a:endParaRPr lang="es-CL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Transferencias FIC - Fomento Productivo</a:t>
                      </a:r>
                      <a:endParaRPr lang="es-CL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Transferencias al Sector Privado</a:t>
                      </a:r>
                      <a:endParaRPr lang="es-CL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Total</a:t>
                      </a:r>
                      <a:endParaRPr lang="es-CL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57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>
                          <a:effectLst/>
                        </a:rPr>
                        <a:t>TARAPACA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723.751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935.953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934.988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2.594.692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>
                          <a:effectLst/>
                        </a:rPr>
                        <a:t>ANTOFAGASTA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202.940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558.801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761.741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>
                          <a:effectLst/>
                        </a:rPr>
                        <a:t>ATACAMA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448.618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448.618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>
                          <a:effectLst/>
                        </a:rPr>
                        <a:t>COQUIMBO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1.217.270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182.080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93.053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358.494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1.850.897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>
                          <a:effectLst/>
                        </a:rPr>
                        <a:t>VALPARAISO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1.256.755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568.032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1.824.787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>
                          <a:effectLst/>
                        </a:rPr>
                        <a:t>O'HIGGINS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2.655.769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1.026.305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37.752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32.072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626.426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4.378.324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>
                          <a:effectLst/>
                        </a:rPr>
                        <a:t>MAULE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125.080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2.541.684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3.191.212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113.549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5.971.525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>
                          <a:effectLst/>
                        </a:rPr>
                        <a:t>BIO - BIO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3.024.048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2.799.242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5.458.486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199.674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1.258.055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12.739.505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>
                          <a:effectLst/>
                        </a:rPr>
                        <a:t>ARAUCANIA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18.187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694.481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5.110.440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5.823.108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>
                          <a:effectLst/>
                        </a:rPr>
                        <a:t>LOS LAGOS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189.366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3.363.525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470.303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4.023.194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>
                          <a:effectLst/>
                        </a:rPr>
                        <a:t>AYSEN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959.953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1.652.271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300.250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2.912.474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>
                          <a:effectLst/>
                        </a:rPr>
                        <a:t>MAGALLANES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926.197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182.425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131.146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1.239.768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>
                          <a:effectLst/>
                        </a:rPr>
                        <a:t>METROPOLITANA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1.264.999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2.351.382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364.920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157.401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4.138.702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>
                          <a:effectLst/>
                        </a:rPr>
                        <a:t>LOS RIOS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962.147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17.899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57.500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1.037.546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>
                          <a:effectLst/>
                        </a:rPr>
                        <a:t>ARICA - PARINACOTA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147.789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5.339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252.882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406.010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TOTAL</a:t>
                      </a:r>
                      <a:endParaRPr lang="es-CL" sz="105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                 7.229.720 </a:t>
                      </a:r>
                      <a:endParaRPr lang="es-CL" sz="105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               16.848.908 </a:t>
                      </a:r>
                      <a:endParaRPr lang="es-CL" sz="105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             7.847.620 </a:t>
                      </a:r>
                      <a:endParaRPr lang="es-CL" sz="105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            8.364.711 </a:t>
                      </a:r>
                      <a:endParaRPr lang="es-CL" sz="105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             9.859.932 </a:t>
                      </a:r>
                      <a:endParaRPr lang="es-CL" sz="105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           50.150.891 </a:t>
                      </a:r>
                      <a:endParaRPr lang="es-CL" sz="105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57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u="none" strike="noStrike">
                          <a:effectLst/>
                        </a:rPr>
                        <a:t>FONDEMA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  432.959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 dirty="0">
                          <a:effectLst/>
                        </a:rPr>
                        <a:t>                      79.640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512.599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57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TOTAL GENERAL</a:t>
                      </a:r>
                      <a:endParaRPr lang="es-CL" sz="105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                 7.229.720 </a:t>
                      </a:r>
                      <a:endParaRPr lang="es-CL" sz="105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               16.848.908 </a:t>
                      </a:r>
                      <a:endParaRPr lang="es-CL" sz="105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             7.847.620 </a:t>
                      </a:r>
                      <a:endParaRPr lang="es-CL" sz="105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            8.797.670 </a:t>
                      </a:r>
                      <a:endParaRPr lang="es-CL" sz="105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             9.939.572 </a:t>
                      </a:r>
                      <a:endParaRPr lang="es-CL" sz="105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5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           50.663.490 </a:t>
                      </a:r>
                      <a:endParaRPr lang="es-CL" sz="105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581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ítulo 1"/>
          <p:cNvSpPr txBox="1">
            <a:spLocks/>
          </p:cNvSpPr>
          <p:nvPr/>
        </p:nvSpPr>
        <p:spPr bwMode="auto">
          <a:xfrm>
            <a:off x="323528" y="333375"/>
            <a:ext cx="81645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  <a:t>Programa de Inversión Gobiernos Regionales</a:t>
            </a:r>
            <a:b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Ejecución Presupuestaria por Tipo de Gasto </a:t>
            </a:r>
            <a:r>
              <a:rPr lang="es-ES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Abril </a:t>
            </a:r>
            <a: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2018</a:t>
            </a:r>
            <a:b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_tradnl" altLang="es-CL" sz="1600" b="1" dirty="0">
                <a:solidFill>
                  <a:srgbClr val="006CB7"/>
                </a:solidFill>
                <a:latin typeface="Verdana" panose="020B0604030504040204" pitchFamily="34" charset="0"/>
              </a:rPr>
              <a:t>Transferencias de Capital - Montos en Miles de $</a:t>
            </a:r>
            <a:endParaRPr lang="es-CL" altLang="es-CL" sz="1600" dirty="0">
              <a:solidFill>
                <a:srgbClr val="006CB7"/>
              </a:solidFill>
              <a:latin typeface="Verdana" panose="020B0604030504040204" pitchFamily="34" charset="0"/>
            </a:endParaRPr>
          </a:p>
        </p:txBody>
      </p:sp>
      <p:sp>
        <p:nvSpPr>
          <p:cNvPr id="25604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210300" y="6430963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11</a:t>
            </a:r>
          </a:p>
        </p:txBody>
      </p:sp>
      <p:sp>
        <p:nvSpPr>
          <p:cNvPr id="6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3061905"/>
              </p:ext>
            </p:extLst>
          </p:nvPr>
        </p:nvGraphicFramePr>
        <p:xfrm>
          <a:off x="539552" y="1512373"/>
          <a:ext cx="8170739" cy="45809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24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ítulo 1"/>
          <p:cNvSpPr txBox="1">
            <a:spLocks/>
          </p:cNvSpPr>
          <p:nvPr/>
        </p:nvSpPr>
        <p:spPr bwMode="auto">
          <a:xfrm>
            <a:off x="251520" y="188640"/>
            <a:ext cx="81645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  <a:t>Programa de Inversión Gobiernos Regionales</a:t>
            </a:r>
            <a:b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Ejecución Presupuestaria por Tipo de Gasto </a:t>
            </a:r>
            <a:r>
              <a:rPr lang="es-ES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Abril </a:t>
            </a:r>
            <a:r>
              <a:rPr lang="es-ES_tradnl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2018</a:t>
            </a:r>
            <a: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/>
            </a:r>
            <a:b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_tradnl" altLang="es-CL" sz="1600" b="1" dirty="0">
                <a:solidFill>
                  <a:srgbClr val="006CB7"/>
                </a:solidFill>
                <a:latin typeface="Verdana" panose="020B0604030504040204" pitchFamily="34" charset="0"/>
              </a:rPr>
              <a:t>Adquisición de Activos No Financieros - Montos en Miles de $</a:t>
            </a:r>
            <a:endParaRPr lang="es-CL" altLang="es-CL" sz="1600" dirty="0">
              <a:solidFill>
                <a:srgbClr val="006CB7"/>
              </a:solidFill>
              <a:latin typeface="Verdana" panose="020B0604030504040204" pitchFamily="34" charset="0"/>
            </a:endParaRPr>
          </a:p>
        </p:txBody>
      </p:sp>
      <p:sp>
        <p:nvSpPr>
          <p:cNvPr id="26628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210300" y="6430963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12</a:t>
            </a:r>
          </a:p>
        </p:txBody>
      </p:sp>
      <p:sp>
        <p:nvSpPr>
          <p:cNvPr id="6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875699"/>
              </p:ext>
            </p:extLst>
          </p:nvPr>
        </p:nvGraphicFramePr>
        <p:xfrm>
          <a:off x="484188" y="1556793"/>
          <a:ext cx="8177211" cy="4032446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180413"/>
                <a:gridCol w="799635"/>
                <a:gridCol w="761556"/>
                <a:gridCol w="761556"/>
                <a:gridCol w="761556"/>
                <a:gridCol w="761556"/>
                <a:gridCol w="761556"/>
                <a:gridCol w="761556"/>
                <a:gridCol w="866271"/>
                <a:gridCol w="761556"/>
              </a:tblGrid>
              <a:tr h="6117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Región</a:t>
                      </a:r>
                      <a:endParaRPr lang="es-CL" sz="10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Terrenos</a:t>
                      </a:r>
                      <a:endParaRPr lang="es-CL" sz="10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Edificios</a:t>
                      </a:r>
                      <a:endParaRPr lang="es-CL" sz="10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Vehículos</a:t>
                      </a:r>
                      <a:endParaRPr lang="es-CL" sz="10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Mobiliarios y Otros</a:t>
                      </a:r>
                      <a:endParaRPr lang="es-CL" sz="10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Máquinas y Equipos</a:t>
                      </a:r>
                      <a:endParaRPr lang="es-CL" sz="10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Equipos Informáticos</a:t>
                      </a:r>
                      <a:endParaRPr lang="es-CL" sz="10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Programas Informáticos</a:t>
                      </a:r>
                      <a:endParaRPr lang="es-CL" sz="10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Otros activos no Financieros</a:t>
                      </a:r>
                      <a:endParaRPr lang="es-CL" sz="10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Total</a:t>
                      </a:r>
                      <a:endParaRPr lang="es-CL" sz="10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1223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TARAPACA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444.721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400.660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 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845.381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223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ANTOFAGASTA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696.913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6.761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172.765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876.439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223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ATACAMA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15.227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160.058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5.722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181.007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223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COQUIMBO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223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VALPARAISO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776.781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9.433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517.754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43.628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1.347.596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223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O'HIGGINS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24.675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2.420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969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28.066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223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MAULE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459.740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110.981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570.721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223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BIO - BIO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 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164.113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341.140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505.253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223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ARAUCANIA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592.328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366.687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959.015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223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LOS LAGOS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208.070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536.741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89.716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834.527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223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AYSEN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15.890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146.176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303.468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465.534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223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MAGALLANES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983.017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983.017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223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METROPOLITANA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1.912.085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1.364.425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2.466.414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147.033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5.889.957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2234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LOS RIOS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153.370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250.451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403.821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4719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ARICA - PARINACOTA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110.298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340.015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      -  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450.313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4719"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TOTAL </a:t>
                      </a:r>
                      <a:endParaRPr lang="es-CL" sz="105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                     -   </a:t>
                      </a:r>
                      <a:endParaRPr lang="es-CL" sz="105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                   -   </a:t>
                      </a:r>
                      <a:endParaRPr lang="es-CL" sz="105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    5.558.984 </a:t>
                      </a:r>
                      <a:endParaRPr lang="es-CL" sz="105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    1.932.589 </a:t>
                      </a:r>
                      <a:endParaRPr lang="es-CL" sz="105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    6.348.254 </a:t>
                      </a:r>
                      <a:endParaRPr lang="es-CL" sz="105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        152.755 </a:t>
                      </a:r>
                      <a:endParaRPr lang="es-CL" sz="105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                969 </a:t>
                      </a:r>
                      <a:endParaRPr lang="es-CL" sz="105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           347.096 </a:t>
                      </a:r>
                      <a:endParaRPr lang="es-CL" sz="105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5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  14.340.647 </a:t>
                      </a:r>
                      <a:endParaRPr lang="es-CL" sz="105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018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ítulo 1"/>
          <p:cNvSpPr txBox="1">
            <a:spLocks/>
          </p:cNvSpPr>
          <p:nvPr/>
        </p:nvSpPr>
        <p:spPr bwMode="auto">
          <a:xfrm>
            <a:off x="387029" y="260648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  <a:t>Programa de Inversión Gobiernos Regionales</a:t>
            </a:r>
            <a:b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Ejecución Presupuestaria por Tipo de Gasto </a:t>
            </a:r>
            <a:r>
              <a:rPr lang="es-ES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Abril </a:t>
            </a:r>
            <a: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2018</a:t>
            </a:r>
            <a:b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_tradnl" altLang="es-CL" sz="1600" b="1" dirty="0">
                <a:solidFill>
                  <a:srgbClr val="006CB7"/>
                </a:solidFill>
                <a:latin typeface="Verdana" panose="020B0604030504040204" pitchFamily="34" charset="0"/>
              </a:rPr>
              <a:t>Adquisición de Activos no Financieros - Montos en Miles de $</a:t>
            </a:r>
            <a:endParaRPr lang="es-CL" altLang="es-CL" sz="1600" dirty="0">
              <a:solidFill>
                <a:srgbClr val="006CB7"/>
              </a:solidFill>
              <a:latin typeface="Verdana" panose="020B0604030504040204" pitchFamily="34" charset="0"/>
            </a:endParaRPr>
          </a:p>
        </p:txBody>
      </p:sp>
      <p:sp>
        <p:nvSpPr>
          <p:cNvPr id="27652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210300" y="6430963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13</a:t>
            </a:r>
          </a:p>
        </p:txBody>
      </p:sp>
      <p:sp>
        <p:nvSpPr>
          <p:cNvPr id="6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5131064"/>
              </p:ext>
            </p:extLst>
          </p:nvPr>
        </p:nvGraphicFramePr>
        <p:xfrm>
          <a:off x="467543" y="1340768"/>
          <a:ext cx="8280921" cy="45837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666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LOGOSUBDERE-05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0350" y="0"/>
            <a:ext cx="1081088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Imagen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44000" cy="3044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 bwMode="auto">
          <a:xfrm>
            <a:off x="323528" y="3552811"/>
            <a:ext cx="8713788" cy="117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MS PGothic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MS PGothic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MS PGothic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MS PGothic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MS PGothic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s-CL" altLang="es-CL" sz="24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>Informe de Ejecución Presupuestaria</a:t>
            </a:r>
            <a:r>
              <a:rPr lang="es-CL" altLang="es-CL" sz="27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/>
            </a:r>
            <a:br>
              <a:rPr lang="es-CL" altLang="es-CL" sz="27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</a:br>
            <a:r>
              <a:rPr lang="es-CL" altLang="es-CL" sz="20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>Programa de Inversión de los Gobiernos Regionales</a:t>
            </a:r>
          </a:p>
          <a:p>
            <a:pPr eaLnBrk="1" hangingPunct="1"/>
            <a:r>
              <a:rPr lang="es-CL" altLang="es-CL" sz="20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>Al 30 de Abril de 2018</a:t>
            </a:r>
            <a:endParaRPr lang="es-ES_tradnl" altLang="es-CL" sz="2700" b="1" dirty="0" smtClean="0">
              <a:solidFill>
                <a:srgbClr val="005FA1"/>
              </a:solidFill>
              <a:latin typeface="Verdana" panose="020B0604030504040204" pitchFamily="34" charset="0"/>
              <a:ea typeface="ヒラギノ角ゴ Pro W3" pitchFamily="-84" charset="-128"/>
              <a:sym typeface="Verdana Bold" pitchFamily="-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46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421438" y="6506564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5F2FC2E-8C73-42EB-BA7F-0D957FEA31AA}" type="slidenum">
              <a:rPr lang="en-US" altLang="es-CL" sz="1000" smtClean="0">
                <a:solidFill>
                  <a:srgbClr val="898989"/>
                </a:solidFill>
                <a:latin typeface="Verdan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s-CL" sz="1000" smtClean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16387" name="Title 7"/>
          <p:cNvSpPr>
            <a:spLocks noGrp="1"/>
          </p:cNvSpPr>
          <p:nvPr>
            <p:ph type="title"/>
          </p:nvPr>
        </p:nvSpPr>
        <p:spPr>
          <a:xfrm>
            <a:off x="165100" y="188640"/>
            <a:ext cx="8799512" cy="857250"/>
          </a:xfrm>
        </p:spPr>
        <p:txBody>
          <a:bodyPr/>
          <a:lstStyle/>
          <a:p>
            <a:pPr eaLnBrk="1" hangingPunct="1"/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Gasto Devengado al 30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 de Abril 2018 – Montos Miles </a:t>
            </a:r>
            <a:r>
              <a:rPr lang="es-ES_tradnl" altLang="es-CL" sz="1800" b="1" dirty="0">
                <a:latin typeface="Verdana" panose="020B0604030504040204" pitchFamily="34" charset="0"/>
                <a:ea typeface="ヒラギノ角ゴ Pro W3" pitchFamily="-84" charset="-128"/>
              </a:rPr>
              <a:t>$</a:t>
            </a:r>
            <a:endParaRPr lang="es-ES_tradnl" altLang="es-CL" sz="1800" b="1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16388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16389" name="Text Box 852"/>
          <p:cNvSpPr txBox="1">
            <a:spLocks noChangeArrowheads="1"/>
          </p:cNvSpPr>
          <p:nvPr/>
        </p:nvSpPr>
        <p:spPr bwMode="auto">
          <a:xfrm>
            <a:off x="611188" y="5589240"/>
            <a:ext cx="77819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s-ES" altLang="es-CL" sz="900" b="1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No incorpora: Inversión Financiera (Subtítulo 32), Transferencias de Capital al Gobierno Central (Subtítulo 33 – 02), Deuda Flotante (Subtítulo 34) y Saldo Final de Caja (Subtítulo 35)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L" sz="900" b="1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Fuente: DIPRES - SIGFE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8704297"/>
              </p:ext>
            </p:extLst>
          </p:nvPr>
        </p:nvGraphicFramePr>
        <p:xfrm>
          <a:off x="683568" y="1196752"/>
          <a:ext cx="7632848" cy="4320483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335847"/>
                <a:gridCol w="1736383"/>
                <a:gridCol w="1839739"/>
                <a:gridCol w="1720879"/>
              </a:tblGrid>
              <a:tr h="6189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REGION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MARCO DE EVALUACION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DEVENGADO ACUMULADO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 EJECUCION PRESUPUESTARIA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14238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TARAPACA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41.492.493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10.815.175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26,1%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2337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>
                          <a:effectLst/>
                        </a:rPr>
                        <a:t>ANTOFAGASTA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66.175.215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22.875.366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34,6%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2337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ATACAMA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59.653.917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8.909.850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14,9%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2337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COQUIMBO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57.976.400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9.042.895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15,6%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2337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VALPARAISO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70.757.479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14.861.852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21,0%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2337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O'HIGGINS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62.502.220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13.252.854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21,2%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2337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MAULE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72.065.810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18.657.732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25,9%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2337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BIO - BIO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109.585.401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24.774.152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22,6%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2337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ARAUCANIA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110.063.655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21.401.402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19,4%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2337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LOS LAGOS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80.630.276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19.050.494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23,6%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2337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AYSEN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54.282.215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12.950.748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23,9%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2337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MAGALLANES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61.637.774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20.735.718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33,6%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2337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METROPOLITANA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103.518.167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26.482.076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25,6%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2337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LOS RIOS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43.721.861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9.979.864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22,8%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4238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ARICA - PARINACOTA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 dirty="0">
                          <a:effectLst/>
                        </a:rPr>
                        <a:t>36.026.222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10.379.713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</a:rPr>
                        <a:t>28,8%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4238"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SUBTOTAL</a:t>
                      </a:r>
                      <a:endParaRPr lang="es-CL" sz="12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       1.030.089.105 </a:t>
                      </a:r>
                      <a:endParaRPr lang="es-CL" sz="12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            244.169.891 </a:t>
                      </a:r>
                      <a:endParaRPr lang="es-CL" sz="12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23,7%</a:t>
                      </a:r>
                      <a:endParaRPr lang="es-CL" sz="12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4238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FONDEMA  - MAGALLANES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 dirty="0">
                          <a:effectLst/>
                        </a:rPr>
                        <a:t>6.459.080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 dirty="0">
                          <a:effectLst/>
                        </a:rPr>
                        <a:t>1.144.432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</a:rPr>
                        <a:t>17,7%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4238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200" b="1" u="none" strike="noStrike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200" b="1" u="none" strike="noStrike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1.036.548.185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200" b="1" u="none" strike="noStrike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245.314.323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200" b="1" u="none" strike="noStrike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23,7%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95894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1"/>
          <p:cNvSpPr>
            <a:spLocks noGrp="1"/>
          </p:cNvSpPr>
          <p:nvPr>
            <p:ph type="title"/>
          </p:nvPr>
        </p:nvSpPr>
        <p:spPr>
          <a:xfrm>
            <a:off x="611188" y="333375"/>
            <a:ext cx="8164512" cy="114300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r>
              <a:rPr lang="es-ES" altLang="es-CL" b="1" dirty="0" smtClean="0">
                <a:latin typeface="Verdana" panose="020B0604030504040204" pitchFamily="34" charset="0"/>
                <a:ea typeface="ヒラギノ角ゴ Pro W3" pitchFamily="-84" charset="-128"/>
              </a:rPr>
              <a:t/>
            </a:r>
            <a:br>
              <a:rPr lang="es-ES" altLang="es-CL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 al 30 de Abril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de 2018</a:t>
            </a:r>
            <a:endParaRPr lang="es-CL" altLang="es-CL" sz="20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17412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300192" y="6359764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4</a:t>
            </a:r>
          </a:p>
        </p:txBody>
      </p:sp>
      <p:sp>
        <p:nvSpPr>
          <p:cNvPr id="8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4397550"/>
              </p:ext>
            </p:extLst>
          </p:nvPr>
        </p:nvGraphicFramePr>
        <p:xfrm>
          <a:off x="467544" y="1196752"/>
          <a:ext cx="7966248" cy="4829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1176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ítulo 1"/>
          <p:cNvSpPr>
            <a:spLocks noGrp="1"/>
          </p:cNvSpPr>
          <p:nvPr>
            <p:ph type="title"/>
          </p:nvPr>
        </p:nvSpPr>
        <p:spPr>
          <a:xfrm>
            <a:off x="611188" y="293688"/>
            <a:ext cx="8164512" cy="104775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Período 2006 - 2018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600" b="1" dirty="0" smtClean="0">
                <a:latin typeface="Verdana" panose="020B0604030504040204" pitchFamily="34" charset="0"/>
                <a:ea typeface="ヒラギノ角ゴ Pro W3" pitchFamily="-84" charset="-128"/>
              </a:rPr>
              <a:t>Mes</a:t>
            </a:r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 </a:t>
            </a:r>
            <a:r>
              <a:rPr lang="es-ES_tradnl" altLang="es-CL" sz="1600" b="1" dirty="0" smtClean="0">
                <a:latin typeface="Verdana" panose="020B0604030504040204" pitchFamily="34" charset="0"/>
                <a:ea typeface="ヒラギノ角ゴ Pro W3" pitchFamily="-84" charset="-128"/>
              </a:rPr>
              <a:t>de Abril</a:t>
            </a:r>
            <a:endParaRPr lang="es-CL" altLang="es-CL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5700713" y="1125538"/>
            <a:ext cx="3241675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CL" sz="3200" b="1" dirty="0" smtClean="0">
                <a:solidFill>
                  <a:schemeClr val="bg1">
                    <a:lumMod val="75000"/>
                  </a:schemeClr>
                </a:solidFill>
                <a:latin typeface="+mn-lt"/>
              </a:rPr>
              <a:t>29,5 </a:t>
            </a:r>
            <a:r>
              <a:rPr lang="es-CL" sz="3200" b="1" dirty="0">
                <a:solidFill>
                  <a:schemeClr val="bg1">
                    <a:lumMod val="75000"/>
                  </a:schemeClr>
                </a:solidFill>
                <a:latin typeface="+mn-lt"/>
              </a:rPr>
              <a:t>%</a:t>
            </a:r>
          </a:p>
          <a:p>
            <a:pPr>
              <a:defRPr/>
            </a:pPr>
            <a:r>
              <a:rPr lang="es-CL" sz="1200" b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Ejecución Promedio </a:t>
            </a:r>
            <a:r>
              <a:rPr lang="es-CL" sz="1200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(Abril </a:t>
            </a:r>
            <a:r>
              <a:rPr lang="es-CL" sz="1200" b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2006 – 2018)</a:t>
            </a:r>
            <a:endParaRPr lang="es-CL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437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209017" y="6501605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5</a:t>
            </a:r>
          </a:p>
        </p:txBody>
      </p:sp>
      <p:sp>
        <p:nvSpPr>
          <p:cNvPr id="9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8479854"/>
              </p:ext>
            </p:extLst>
          </p:nvPr>
        </p:nvGraphicFramePr>
        <p:xfrm>
          <a:off x="747872" y="1988840"/>
          <a:ext cx="8051801" cy="393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545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1"/>
          <p:cNvSpPr>
            <a:spLocks noGrp="1"/>
          </p:cNvSpPr>
          <p:nvPr>
            <p:ph type="title"/>
          </p:nvPr>
        </p:nvSpPr>
        <p:spPr>
          <a:xfrm>
            <a:off x="119062" y="257877"/>
            <a:ext cx="8524875" cy="114300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Comparativo Abril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2017 - 2018</a:t>
            </a:r>
            <a:b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_tradnl" altLang="es-CL" sz="1400" b="1" dirty="0" smtClean="0">
                <a:latin typeface="Verdana" panose="020B0604030504040204" pitchFamily="34" charset="0"/>
                <a:ea typeface="ヒラギノ角ゴ Pro W3" pitchFamily="-84" charset="-128"/>
              </a:rPr>
              <a:t>Montos en Miles de $ de cada año</a:t>
            </a:r>
            <a:endParaRPr lang="es-CL" altLang="es-CL" sz="18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19460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300192" y="6459538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6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/>
        </p:nvGraphicFramePr>
        <p:xfrm>
          <a:off x="1263650" y="-9328150"/>
          <a:ext cx="6967538" cy="45259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3794"/>
                <a:gridCol w="969169"/>
                <a:gridCol w="1105958"/>
                <a:gridCol w="698500"/>
                <a:gridCol w="454025"/>
                <a:gridCol w="884767"/>
                <a:gridCol w="1012825"/>
                <a:gridCol w="698500"/>
              </a:tblGrid>
              <a:tr h="148535">
                <a:tc>
                  <a:txBody>
                    <a:bodyPr/>
                    <a:lstStyle/>
                    <a:p>
                      <a:pPr algn="l" fontAlgn="b"/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2014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2013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48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REGION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Marco Medición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Gasto Devengado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% </a:t>
                      </a:r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Marco Medición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Gasto Devengado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%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TARAPACA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33.195.112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19.906.073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60,0%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37.185.388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22.384.036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60,2%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ANTOFAGASTA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67.085.869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48.005.743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71,6%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64.284.118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41.983.458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65,3%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ATACAMA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42.693.587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27.719.286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64,9%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41.688.832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22.651.802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54,3%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COQUIMBO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51.495.539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38.241.655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74,3%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50.302.290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32.969.866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65,5%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VALPARAISO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62.726.027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35.728.639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57,0%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63.215.750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41.733.223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O'HIGGINS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50.314.337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33.664.768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55.386.523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31.245.264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56,4%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MAULE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58.376.243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34.705.154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59,5%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70.533.159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43.494.077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61,7%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BIO - BIO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86.945.037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69.741.410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80,2%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92.281.768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63.927.619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69,3%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ARAUCANIA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71.447.697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47.521.121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82.279.006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45.770.971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55,6%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LOS LAGOS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74.267.786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50.902.376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68,5%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68.213.923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45.535.518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AYSEN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38.024.553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27.515.650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72,4%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36.135.038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22.346.369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61,8%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MAGALLANES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35.753.436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23.545.121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65,9%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35.904.154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23.742.059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METROPOLITANA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105.821.919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66.997.871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63,3%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99.443.819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68.644.688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69,0%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LOS RIOS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39.353.686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21.323.046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54,2%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44.904.062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29.448.698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65,6%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ARICA - PARINACOTA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22.196.574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15.047.228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67,8%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27.281.105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15.392.998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56,4%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2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TOTAL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839.697.402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560.565.141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66,8%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869.038.933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551.270.645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 dirty="0">
                          <a:effectLst/>
                        </a:rPr>
                        <a:t>63,4%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26" name="Flecha arriba 25"/>
          <p:cNvSpPr/>
          <p:nvPr/>
        </p:nvSpPr>
        <p:spPr>
          <a:xfrm>
            <a:off x="4267200" y="15420975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s-CL"/>
          </a:p>
        </p:txBody>
      </p:sp>
      <p:sp>
        <p:nvSpPr>
          <p:cNvPr id="27" name="Flecha arriba 26"/>
          <p:cNvSpPr/>
          <p:nvPr/>
        </p:nvSpPr>
        <p:spPr>
          <a:xfrm>
            <a:off x="4267200" y="15582900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28" name="Flecha arriba 27"/>
          <p:cNvSpPr/>
          <p:nvPr/>
        </p:nvSpPr>
        <p:spPr>
          <a:xfrm>
            <a:off x="4267200" y="15906750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29" name="Flecha arriba 28"/>
          <p:cNvSpPr/>
          <p:nvPr/>
        </p:nvSpPr>
        <p:spPr>
          <a:xfrm>
            <a:off x="4267200" y="16230600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0" name="Flecha arriba 29"/>
          <p:cNvSpPr/>
          <p:nvPr/>
        </p:nvSpPr>
        <p:spPr>
          <a:xfrm>
            <a:off x="4267200" y="16392525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1" name="Flecha arriba 30"/>
          <p:cNvSpPr/>
          <p:nvPr/>
        </p:nvSpPr>
        <p:spPr>
          <a:xfrm>
            <a:off x="4267200" y="16716375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2" name="Flecha derecha 31"/>
          <p:cNvSpPr/>
          <p:nvPr/>
        </p:nvSpPr>
        <p:spPr>
          <a:xfrm>
            <a:off x="4295775" y="15278100"/>
            <a:ext cx="304800" cy="23812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s-CL"/>
          </a:p>
        </p:txBody>
      </p:sp>
      <p:sp>
        <p:nvSpPr>
          <p:cNvPr id="33" name="Flecha abajo 32"/>
          <p:cNvSpPr/>
          <p:nvPr/>
        </p:nvSpPr>
        <p:spPr>
          <a:xfrm>
            <a:off x="4267200" y="1509712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4" name="Flecha abajo 33"/>
          <p:cNvSpPr/>
          <p:nvPr/>
        </p:nvSpPr>
        <p:spPr>
          <a:xfrm>
            <a:off x="4267200" y="1574482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5" name="Flecha abajo 34"/>
          <p:cNvSpPr/>
          <p:nvPr/>
        </p:nvSpPr>
        <p:spPr>
          <a:xfrm>
            <a:off x="4267200" y="1606867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6" name="Flecha abajo 35"/>
          <p:cNvSpPr/>
          <p:nvPr/>
        </p:nvSpPr>
        <p:spPr>
          <a:xfrm>
            <a:off x="4267200" y="16878300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7" name="Flecha abajo 36"/>
          <p:cNvSpPr/>
          <p:nvPr/>
        </p:nvSpPr>
        <p:spPr>
          <a:xfrm>
            <a:off x="4267200" y="1704022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8" name="Flecha abajo 37"/>
          <p:cNvSpPr/>
          <p:nvPr/>
        </p:nvSpPr>
        <p:spPr>
          <a:xfrm>
            <a:off x="4267200" y="17202150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9" name="Flecha abajo 38"/>
          <p:cNvSpPr/>
          <p:nvPr/>
        </p:nvSpPr>
        <p:spPr>
          <a:xfrm>
            <a:off x="4267200" y="1736407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40" name="Flecha derecha 39"/>
          <p:cNvSpPr/>
          <p:nvPr/>
        </p:nvSpPr>
        <p:spPr>
          <a:xfrm>
            <a:off x="4267200" y="16554450"/>
            <a:ext cx="304800" cy="23812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41" name="Flecha derecha 40"/>
          <p:cNvSpPr/>
          <p:nvPr/>
        </p:nvSpPr>
        <p:spPr>
          <a:xfrm>
            <a:off x="4267200" y="17526000"/>
            <a:ext cx="304800" cy="23812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24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9179511"/>
              </p:ext>
            </p:extLst>
          </p:nvPr>
        </p:nvGraphicFramePr>
        <p:xfrm>
          <a:off x="645783" y="1400877"/>
          <a:ext cx="7992888" cy="4539978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458908"/>
                <a:gridCol w="907575"/>
                <a:gridCol w="882130"/>
                <a:gridCol w="972605"/>
                <a:gridCol w="712489"/>
                <a:gridCol w="975433"/>
                <a:gridCol w="1040460"/>
                <a:gridCol w="1043288"/>
              </a:tblGrid>
              <a:tr h="13031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REGION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2018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>
                          <a:effectLst/>
                        </a:rPr>
                        <a:t>Estado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>
                          <a:effectLst/>
                        </a:rPr>
                        <a:t>2017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67153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Marco Presupuestario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Gasto Devengado 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% 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Marco Presupuestario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Gasto Devengado 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% 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TARAPACA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41.492.493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10.815.175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26,1%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Sube</a:t>
                      </a:r>
                      <a:endParaRPr lang="es-CL" sz="1100" b="1" i="0" u="none" strike="noStrike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35.560.323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7.780.437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21,9%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ANTOFAGASTA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66.175.215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22.875.366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34,6%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Baja</a:t>
                      </a:r>
                      <a:endParaRPr lang="es-CL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61.912.780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27.837.703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45,0%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ATACAMA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59.653.917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8.909.850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14,9%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Baja</a:t>
                      </a:r>
                      <a:endParaRPr lang="es-CL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59.627.119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20.429.624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34,3%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COQUIMBO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57.976.400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9.042.895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15,6%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Baja</a:t>
                      </a:r>
                      <a:endParaRPr lang="es-CL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56.205.237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20.119.394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35,8%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VALPARAISO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70.757.479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14.861.852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21,0%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Baja</a:t>
                      </a:r>
                      <a:endParaRPr lang="es-CL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68.527.190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18.266.049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26,7%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O'HIGGINS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62.502.220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13.252.854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21,2%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Baja</a:t>
                      </a:r>
                      <a:endParaRPr lang="es-CL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57.297.407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19.687.871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34,4%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MAULE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72.065.810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18.657.732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25,9%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68.318.297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16.186.946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23,7%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BIO - BIO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109.585.401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24.774.152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22,6%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112.541.610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39.168.311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34,8%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ARAUCANIA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110.063.655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21.401.402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19,4%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99.122.509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28.281.000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28,5%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LOS LAGOS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80.630.276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19.050.494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23,6%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78.487.963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25.993.631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33,1%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AYSEN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54.282.215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12.950.748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23,9%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53.806.848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11.733.505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21,8%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MAGALLANES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61.637.774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20.735.718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33,6%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55.282.444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17.242.261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31,2%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METROPOLITANA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103.518.167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26.482.076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25,6%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101.860.321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29.973.219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29,4%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LOS RIOS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43.721.861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9.979.864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22,8%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43.847.459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10.904.978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24,9%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ARICA - PARINACOTA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36.026.222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10.379.713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 dirty="0">
                          <a:effectLst/>
                        </a:rPr>
                        <a:t>28,8%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25.457.137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9.125.194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 dirty="0">
                          <a:effectLst/>
                        </a:rPr>
                        <a:t>35,8%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TOTAL</a:t>
                      </a:r>
                      <a:endParaRPr lang="es-CL" sz="9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    1.030.089.105 </a:t>
                      </a:r>
                      <a:endParaRPr lang="es-CL" sz="9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       244.169.891 </a:t>
                      </a:r>
                      <a:endParaRPr lang="es-CL" sz="9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23,7%</a:t>
                      </a:r>
                      <a:endParaRPr lang="es-CL" sz="9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           977.854.644 </a:t>
                      </a:r>
                      <a:endParaRPr lang="es-CL" sz="9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        302.730.123 </a:t>
                      </a:r>
                      <a:endParaRPr lang="es-CL" sz="9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31,0%</a:t>
                      </a:r>
                      <a:endParaRPr lang="es-CL" sz="9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FONDEMA  - MAGALLANES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6.459.080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1.144.432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 dirty="0">
                          <a:effectLst/>
                        </a:rPr>
                        <a:t>17,7%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8.457.506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863.025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 dirty="0">
                          <a:effectLst/>
                        </a:rPr>
                        <a:t>10,2%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900" b="1" u="none" strike="noStrike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TOTAL 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900" b="1" u="none" strike="noStrike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1.036.548.185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900" b="1" u="none" strike="noStrike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245.314.323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900" b="1" u="none" strike="noStrike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23,7%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900" b="1" u="none" strike="noStrike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986.312.150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900" b="1" u="none" strike="noStrike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303.593.148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900" b="1" u="none" strike="noStrike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30,8%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665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Título"/>
          <p:cNvSpPr>
            <a:spLocks noGrp="1"/>
          </p:cNvSpPr>
          <p:nvPr>
            <p:ph type="title"/>
          </p:nvPr>
        </p:nvSpPr>
        <p:spPr>
          <a:xfrm>
            <a:off x="323850" y="260350"/>
            <a:ext cx="8164513" cy="103505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/>
            </a:r>
            <a:b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Comparación Gasto Promedio respecto 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Abril 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2018</a:t>
            </a:r>
            <a:b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600" b="1" dirty="0" smtClean="0">
                <a:solidFill>
                  <a:schemeClr val="accent1"/>
                </a:solidFill>
                <a:latin typeface="Verdana" panose="020B0604030504040204" pitchFamily="34" charset="0"/>
                <a:ea typeface="ヒラギノ角ゴ Pro W3" pitchFamily="-84" charset="-128"/>
              </a:rPr>
              <a:t> </a:t>
            </a:r>
            <a:r>
              <a:rPr lang="es-ES" altLang="es-CL" sz="1400" b="1" dirty="0" smtClean="0">
                <a:solidFill>
                  <a:schemeClr val="accent1"/>
                </a:solidFill>
                <a:latin typeface="Verdana" panose="020B0604030504040204" pitchFamily="34" charset="0"/>
                <a:ea typeface="ヒラギノ角ゴ Pro W3" pitchFamily="-84" charset="-128"/>
              </a:rPr>
              <a:t>(montos en M$ de 2018)</a:t>
            </a:r>
            <a:endParaRPr lang="es-CL" altLang="es-CL" sz="1400" dirty="0" smtClean="0">
              <a:solidFill>
                <a:schemeClr val="accent1"/>
              </a:solidFill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20484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183313" y="6373813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46DD0AA-B0FF-4BA1-BDDE-01971C810BD7}" type="slidenum">
              <a:rPr lang="en-US" altLang="es-CL" sz="1000" smtClean="0">
                <a:solidFill>
                  <a:srgbClr val="898989"/>
                </a:solidFill>
                <a:latin typeface="Verdan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s-CL" sz="1000" smtClean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7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565429"/>
              </p:ext>
            </p:extLst>
          </p:nvPr>
        </p:nvGraphicFramePr>
        <p:xfrm>
          <a:off x="533400" y="1484785"/>
          <a:ext cx="8077202" cy="4392486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433410"/>
                <a:gridCol w="837213"/>
                <a:gridCol w="849898"/>
                <a:gridCol w="799158"/>
                <a:gridCol w="827699"/>
                <a:gridCol w="827699"/>
                <a:gridCol w="926008"/>
                <a:gridCol w="824528"/>
                <a:gridCol w="751589"/>
              </a:tblGrid>
              <a:tr h="414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Gasto a 30  de Abril</a:t>
                      </a:r>
                      <a:endParaRPr lang="es-CL" sz="9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Promedio 2006 - 2010</a:t>
                      </a:r>
                      <a:endParaRPr lang="es-CL" sz="9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Promedio 2010 - 2014</a:t>
                      </a:r>
                      <a:endParaRPr lang="es-CL" sz="9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Promedio 2006 - 2018</a:t>
                      </a:r>
                      <a:endParaRPr lang="es-CL" sz="9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>
                          <a:effectLst/>
                        </a:rPr>
                        <a:t>Gasto Devengado 2018</a:t>
                      </a:r>
                      <a:endParaRPr lang="es-CL" sz="9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275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Región</a:t>
                      </a:r>
                      <a:endParaRPr lang="es-CL" sz="9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Gasto Acumulado</a:t>
                      </a:r>
                      <a:endParaRPr lang="es-CL" sz="9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%</a:t>
                      </a:r>
                      <a:endParaRPr lang="es-CL" sz="9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>
                          <a:effectLst/>
                        </a:rPr>
                        <a:t>Gasto Acumulado</a:t>
                      </a:r>
                      <a:endParaRPr lang="es-CL" sz="9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>
                          <a:effectLst/>
                        </a:rPr>
                        <a:t>%</a:t>
                      </a:r>
                      <a:endParaRPr lang="es-CL" sz="9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Gasto Acumulado</a:t>
                      </a:r>
                      <a:endParaRPr lang="es-CL" sz="9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%</a:t>
                      </a:r>
                      <a:endParaRPr lang="es-CL" sz="9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Gasto Acumulado</a:t>
                      </a:r>
                      <a:endParaRPr lang="es-CL" sz="9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%</a:t>
                      </a:r>
                      <a:endParaRPr lang="es-CL" sz="9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20272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TARAPACA</a:t>
                      </a:r>
                      <a:endParaRPr lang="es-CL" sz="9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5.113.509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25,7%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6.588.533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21,9%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7.193.282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23,8%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10.815.175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26,1%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0272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ANTOFAGASTA</a:t>
                      </a:r>
                      <a:endParaRPr lang="es-CL" sz="9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14.600.297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37,1%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16.369.811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28,5%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18.212.112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33,7%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22.875.366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34,6%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0272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ATACAMA</a:t>
                      </a:r>
                      <a:endParaRPr lang="es-CL" sz="9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6.394.012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25,1%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7.659.309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20,3%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8.743.969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22,1%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8.909.850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14,9%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0272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COQUIMBO</a:t>
                      </a:r>
                      <a:endParaRPr lang="es-CL" sz="9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12.439.190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30,6%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13.651.557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28,2%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14.072.804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28,7%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9.042.895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15,6%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0272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VALPARAISO</a:t>
                      </a:r>
                      <a:endParaRPr lang="es-CL" sz="9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12.732.416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33,0%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14.603.467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28,3%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15.156.930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28,7%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14.861.852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21,0%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0272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O'HIGGINS</a:t>
                      </a:r>
                      <a:endParaRPr lang="es-CL" sz="9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9.815.429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35,2%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12.812.220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30,3%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12.660.192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30,3%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13.252.854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21,2%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0272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MAULE</a:t>
                      </a:r>
                      <a:endParaRPr lang="es-CL" sz="9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12.672.425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29,3%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17.896.560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32,1%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16.854.295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29,7%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18.657.732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25,9%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0272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BIO - BIO</a:t>
                      </a:r>
                      <a:endParaRPr lang="es-CL" sz="9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21.128.509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31,5%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27.145.942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31,3%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28.807.892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32,5%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24.774.152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22,6%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0272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ARAUCANIA</a:t>
                      </a:r>
                      <a:endParaRPr lang="es-CL" sz="9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10.685.448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23,4%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17.681.550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24,7%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18.160.970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24,3%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21.401.402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19,4%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0272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LOS LAGOS</a:t>
                      </a:r>
                      <a:endParaRPr lang="es-CL" sz="9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19.231.340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38,2%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19.790.579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30,8%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21.647.415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34,6%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19.050.494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23,6%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0272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AYSEN</a:t>
                      </a:r>
                      <a:endParaRPr lang="es-CL" sz="9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6.365.701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31,9%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9.037.693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29,0%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9.074.208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28,3%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12.950.748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23,9%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0272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MAGALLANES</a:t>
                      </a:r>
                      <a:endParaRPr lang="es-CL" sz="9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6.389.647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28,8%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9.518.703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32,4%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10.294.016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29,4%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20.735.718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33,6%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0272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METROPOLITANA</a:t>
                      </a:r>
                      <a:endParaRPr lang="es-CL" sz="9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24.863.700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28,0%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28.634.586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28,4%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28.986.973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28,9%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26.482.076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25,6%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0272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LOS RIOS</a:t>
                      </a:r>
                      <a:endParaRPr lang="es-CL" sz="9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6.532.877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28,6%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10.732.525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31,2%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8.922.921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24,2%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9.979.864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22,8%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323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ARICA - PARINACOTA</a:t>
                      </a:r>
                      <a:endParaRPr lang="es-CL" sz="9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4.488.185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28,7%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6.913.618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29,5%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5.995.059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24,7%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>
                          <a:effectLst/>
                        </a:rPr>
                        <a:t>10.379.713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28,8%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3230"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TOTAL</a:t>
                      </a:r>
                      <a:endParaRPr lang="es-CL" sz="105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169.044.260</a:t>
                      </a:r>
                      <a:endParaRPr lang="es-CL" sz="105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30,3%</a:t>
                      </a:r>
                      <a:endParaRPr lang="es-CL" sz="105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219.036.655</a:t>
                      </a:r>
                      <a:endParaRPr lang="es-CL" sz="105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28,1%</a:t>
                      </a:r>
                      <a:endParaRPr lang="es-CL" sz="105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223.167.468</a:t>
                      </a:r>
                      <a:endParaRPr lang="es-CL" sz="105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29,5%</a:t>
                      </a:r>
                      <a:endParaRPr lang="es-CL" sz="105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244.169.891</a:t>
                      </a:r>
                      <a:endParaRPr lang="es-CL" sz="105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23,7%</a:t>
                      </a:r>
                      <a:endParaRPr lang="es-CL" sz="105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007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ítulo 1"/>
          <p:cNvSpPr>
            <a:spLocks noGrp="1"/>
          </p:cNvSpPr>
          <p:nvPr>
            <p:ph type="title"/>
          </p:nvPr>
        </p:nvSpPr>
        <p:spPr>
          <a:xfrm>
            <a:off x="192447" y="188913"/>
            <a:ext cx="8164512" cy="114300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por Tipo de Gasto 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Abril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2018</a:t>
            </a:r>
            <a:b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_tradnl" altLang="es-CL" sz="1400" b="1" dirty="0" smtClean="0">
                <a:latin typeface="Verdana" panose="020B0604030504040204" pitchFamily="34" charset="0"/>
                <a:ea typeface="ヒラギノ角ゴ Pro W3" pitchFamily="-84" charset="-128"/>
              </a:rPr>
              <a:t>Montos en Miles de $</a:t>
            </a:r>
            <a:endParaRPr lang="es-CL" altLang="es-CL" sz="14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21508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183313" y="6430963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8</a:t>
            </a:r>
          </a:p>
        </p:txBody>
      </p:sp>
      <p:sp>
        <p:nvSpPr>
          <p:cNvPr id="21509" name="4 CuadroTexto"/>
          <p:cNvSpPr txBox="1">
            <a:spLocks noChangeArrowheads="1"/>
          </p:cNvSpPr>
          <p:nvPr/>
        </p:nvSpPr>
        <p:spPr bwMode="auto">
          <a:xfrm>
            <a:off x="484188" y="6087553"/>
            <a:ext cx="80645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s-MX" sz="900" b="1" dirty="0">
                <a:solidFill>
                  <a:schemeClr val="tx1"/>
                </a:solidFill>
                <a:latin typeface="+mn-lt"/>
              </a:rPr>
              <a:t>(*) Incluye Inversión Real, Programas de Mejoramiento de Barrios, Fondo Regional de Iniciativa Local (FRIL), Transferencias Municipalidades para JEC.</a:t>
            </a:r>
            <a:endParaRPr lang="es-CL" sz="9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9661900"/>
              </p:ext>
            </p:extLst>
          </p:nvPr>
        </p:nvGraphicFramePr>
        <p:xfrm>
          <a:off x="484188" y="1196752"/>
          <a:ext cx="8177214" cy="469198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080120"/>
                <a:gridCol w="1080120"/>
                <a:gridCol w="927494"/>
                <a:gridCol w="950976"/>
                <a:gridCol w="1012613"/>
                <a:gridCol w="1091860"/>
                <a:gridCol w="1021418"/>
                <a:gridCol w="1012613"/>
              </a:tblGrid>
              <a:tr h="4435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REGION</a:t>
                      </a:r>
                      <a:endParaRPr lang="es-CL" sz="9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ESTUDIOS PROPIOS DEL GIRO</a:t>
                      </a:r>
                      <a:endParaRPr lang="es-CL" sz="9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TRANSFERENCIAS CORRIENTES</a:t>
                      </a:r>
                      <a:endParaRPr lang="es-CL" sz="9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OTROS GASTOS CORRIENTES</a:t>
                      </a:r>
                      <a:endParaRPr lang="es-CL" sz="9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ACTIVOS NO FINANCIEROS</a:t>
                      </a:r>
                      <a:endParaRPr lang="es-CL" sz="9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TRANSFERENCIAS DE CAPITAL</a:t>
                      </a:r>
                      <a:endParaRPr lang="es-CL" sz="9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INVERSION EN OBRAS (EMPLEO)</a:t>
                      </a:r>
                      <a:endParaRPr lang="es-CL" sz="9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TOTAL INVERSION</a:t>
                      </a:r>
                      <a:endParaRPr lang="es-CL" sz="9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25578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 dirty="0">
                          <a:effectLst/>
                        </a:rPr>
                        <a:t> TARAPACA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           50.500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312.253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                 -  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    845.381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1.870.941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7.736.100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10.815.175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5578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>
                          <a:effectLst/>
                        </a:rPr>
                        <a:t> ANTOFAGASTA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           97.680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435.415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                 -  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    876.439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         761.741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19.225.223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22.875.365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5578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>
                          <a:effectLst/>
                        </a:rPr>
                        <a:t> ATACAMA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                        -  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498.836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                 -  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    181.007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         448.618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7.781.389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8.909.850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5578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>
                          <a:effectLst/>
                        </a:rPr>
                        <a:t> COQUIMBO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                        -  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2.467.897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398.085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451.547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5.606.710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9.042.895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5578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>
                          <a:effectLst/>
                        </a:rPr>
                        <a:t> VALPARAISO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                        -  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366.259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1.347.596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568.032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12.457.586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14.861.852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5578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>
                          <a:effectLst/>
                        </a:rPr>
                        <a:t> O'HIGGINS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                        -  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512.542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28.065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658.498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12.053.749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13.252.854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5578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>
                          <a:effectLst/>
                        </a:rPr>
                        <a:t> MAULE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              3.160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2.187.790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570.722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3.304.761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12.591.299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18.657.732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5578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>
                          <a:effectLst/>
                        </a:rPr>
                        <a:t> BIO - BIO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                        -  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1.587.988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162.253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505.253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1.457.729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20.809.297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24.774.152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5578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>
                          <a:effectLst/>
                        </a:rPr>
                        <a:t> ARAUCANIA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                        -  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30.131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959.015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5.110.440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15.212.889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21.401.402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5578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>
                          <a:effectLst/>
                        </a:rPr>
                        <a:t> LOS LAGOS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                        -  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435.539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834.528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470.303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17.310.124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19.050.494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5578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>
                          <a:effectLst/>
                        </a:rPr>
                        <a:t> AYSEN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           42.000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1.419.668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465.534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1.952.521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8.591.603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12.950.748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5578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>
                          <a:effectLst/>
                        </a:rPr>
                        <a:t> MAGALLANES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                        -  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335.685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983.017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313.571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19.103.445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20.735.718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5578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>
                          <a:effectLst/>
                        </a:rPr>
                        <a:t> METROPOLITANA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        229.796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281.329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5.889.957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522.321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19.432.378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26.482.077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5578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>
                          <a:effectLst/>
                        </a:rPr>
                        <a:t> LOS RIOS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           12.000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850.393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403.821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75.399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8.638.251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9.979.864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5578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>
                          <a:effectLst/>
                        </a:rPr>
                        <a:t> ARICA - PARINACOTA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                        -  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628.228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                 -  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    450.313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         258.221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8.896.645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10.379.713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861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SUBTOTAL </a:t>
                      </a:r>
                      <a:endParaRPr lang="es-CL" sz="90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                      435.136 </a:t>
                      </a:r>
                      <a:endParaRPr lang="es-CL" sz="90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          12.349.953 </a:t>
                      </a:r>
                      <a:endParaRPr lang="es-CL" sz="90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                 560.338 </a:t>
                      </a:r>
                      <a:endParaRPr lang="es-CL" sz="90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              14.340.648 </a:t>
                      </a:r>
                      <a:endParaRPr lang="es-CL" sz="90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                 18.224.643 </a:t>
                      </a:r>
                      <a:endParaRPr lang="es-CL" sz="90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>
                          <a:solidFill>
                            <a:srgbClr val="E17068"/>
                          </a:solidFill>
                          <a:effectLst/>
                        </a:rPr>
                        <a:t>             195.446.688 </a:t>
                      </a:r>
                      <a:endParaRPr lang="es-CL" sz="900" b="1" i="0" u="none" strike="noStrike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           244.169.891 </a:t>
                      </a:r>
                      <a:endParaRPr lang="es-CL" sz="90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861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FONDEMA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 dirty="0">
                          <a:effectLst/>
                        </a:rPr>
                        <a:t>        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 dirty="0">
                          <a:effectLst/>
                        </a:rPr>
                        <a:t>   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 dirty="0">
                          <a:effectLst/>
                        </a:rPr>
                        <a:t>    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 dirty="0">
                          <a:effectLst/>
                        </a:rPr>
                        <a:t>      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 dirty="0">
                          <a:effectLst/>
                        </a:rPr>
                        <a:t>                         512.599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 dirty="0">
                          <a:effectLst/>
                        </a:rPr>
                        <a:t>                       631.833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1.144.432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88422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900" b="1" u="none" strike="noStrike" kern="1200" dirty="0">
                          <a:solidFill>
                            <a:srgbClr val="E1706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TOTAL GENERAL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900" b="1" u="none" strike="noStrike" kern="1200" dirty="0">
                          <a:solidFill>
                            <a:srgbClr val="E1706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435.136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900" b="1" u="none" strike="noStrike" kern="1200" dirty="0">
                          <a:solidFill>
                            <a:srgbClr val="E1706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12.349.953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900" b="1" u="none" strike="noStrike" kern="1200" dirty="0">
                          <a:solidFill>
                            <a:srgbClr val="E1706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560.338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900" b="1" u="none" strike="noStrike" kern="1200" dirty="0">
                          <a:solidFill>
                            <a:srgbClr val="E1706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14.340.648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900" b="1" u="none" strike="noStrike" kern="1200" dirty="0">
                          <a:solidFill>
                            <a:srgbClr val="E1706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18.737.242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900" b="1" u="none" strike="noStrike" kern="1200" dirty="0">
                          <a:solidFill>
                            <a:srgbClr val="E1706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196.078.521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900" b="1" u="none" strike="noStrike" kern="1200" dirty="0">
                          <a:solidFill>
                            <a:srgbClr val="E1706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245.314.323 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912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ítulo 1"/>
          <p:cNvSpPr>
            <a:spLocks noGrp="1"/>
          </p:cNvSpPr>
          <p:nvPr>
            <p:ph type="title"/>
          </p:nvPr>
        </p:nvSpPr>
        <p:spPr>
          <a:xfrm>
            <a:off x="131763" y="188913"/>
            <a:ext cx="8164512" cy="962025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por Tipo de Gasto 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Abril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2018</a:t>
            </a:r>
            <a:b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_tradnl" altLang="es-CL" sz="1400" b="1" dirty="0" smtClean="0">
                <a:latin typeface="Verdana" panose="020B0604030504040204" pitchFamily="34" charset="0"/>
                <a:ea typeface="ヒラギノ角ゴ Pro W3" pitchFamily="-84" charset="-128"/>
              </a:rPr>
              <a:t>Montos en Miles de $</a:t>
            </a:r>
            <a:endParaRPr lang="es-CL" altLang="es-CL" sz="14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22532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210300" y="6430963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smtClean="0">
                <a:solidFill>
                  <a:srgbClr val="898989"/>
                </a:solidFill>
                <a:latin typeface="Verdana" panose="020B0604030504040204" pitchFamily="34" charset="0"/>
              </a:rPr>
              <a:t>9</a:t>
            </a:r>
          </a:p>
        </p:txBody>
      </p:sp>
      <p:sp>
        <p:nvSpPr>
          <p:cNvPr id="7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6" name="Chart 15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827132"/>
              </p:ext>
            </p:extLst>
          </p:nvPr>
        </p:nvGraphicFramePr>
        <p:xfrm>
          <a:off x="251520" y="1412776"/>
          <a:ext cx="8583364" cy="4448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9941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4940</TotalTime>
  <Words>2148</Words>
  <Application>Microsoft Office PowerPoint</Application>
  <PresentationFormat>Presentación en pantalla (4:3)</PresentationFormat>
  <Paragraphs>1054</Paragraphs>
  <Slides>13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23" baseType="lpstr">
      <vt:lpstr>MS PGothic</vt:lpstr>
      <vt:lpstr>MS PGothic</vt:lpstr>
      <vt:lpstr>Arial</vt:lpstr>
      <vt:lpstr>Calibri</vt:lpstr>
      <vt:lpstr>Century Gothic</vt:lpstr>
      <vt:lpstr>Verdana</vt:lpstr>
      <vt:lpstr>Verdana Bold</vt:lpstr>
      <vt:lpstr>ヒラギノ角ゴ Pro W3</vt:lpstr>
      <vt:lpstr>1_Office Theme</vt:lpstr>
      <vt:lpstr>Diseño personalizado</vt:lpstr>
      <vt:lpstr>Presentación de PowerPoint</vt:lpstr>
      <vt:lpstr>Presentación de PowerPoint</vt:lpstr>
      <vt:lpstr>Programa de Inversión Gobiernos Regionales Gasto Devengado al 30 de Abril 2018 – Montos Miles $</vt:lpstr>
      <vt:lpstr>Programa de Inversión Gobiernos Regionales Ejecución Presupuestaria al 30 de Abril de 2018</vt:lpstr>
      <vt:lpstr>Programa de Inversión Gobiernos Regionales Ejecución Presupuestaria Período 2006 - 2018 Mes de Abril</vt:lpstr>
      <vt:lpstr>Programa de Inversión Gobiernos Regionales Ejecución Presupuestaria Comparativo Abril 2017 - 2018 Montos en Miles de $ de cada año</vt:lpstr>
      <vt:lpstr>Programa de Inversión Gobiernos Regionales Comparación Gasto Promedio respecto Abril 2018  (montos en M$ de 2018)</vt:lpstr>
      <vt:lpstr>Programa de Inversión Gobiernos Regionales Ejecución Presupuestaria por Tipo de Gasto Abril 2018 Montos en Miles de $</vt:lpstr>
      <vt:lpstr>Programa de Inversión Gobiernos Regionales Ejecución Presupuestaria por Tipo de Gasto Abril 2018 Montos en Miles de $</vt:lpstr>
      <vt:lpstr>Presentación de PowerPoint</vt:lpstr>
      <vt:lpstr>Presentación de PowerPoint</vt:lpstr>
      <vt:lpstr>Presentación de PowerPoint</vt:lpstr>
      <vt:lpstr>Presentación de PowerPoint</vt:lpstr>
    </vt:vector>
  </TitlesOfParts>
  <Company>Gabriel Badagnani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Executive Director</dc:creator>
  <cp:lastModifiedBy>Juan Humberto Miranda Vergara</cp:lastModifiedBy>
  <cp:revision>103</cp:revision>
  <cp:lastPrinted>2018-04-19T18:37:20Z</cp:lastPrinted>
  <dcterms:created xsi:type="dcterms:W3CDTF">2010-11-27T19:44:20Z</dcterms:created>
  <dcterms:modified xsi:type="dcterms:W3CDTF">2018-05-22T21:52:24Z</dcterms:modified>
</cp:coreProperties>
</file>