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6"/>
  </p:notesMasterIdLst>
  <p:handoutMasterIdLst>
    <p:handoutMasterId r:id="rId17"/>
  </p:handoutMasterIdLst>
  <p:sldIdLst>
    <p:sldId id="275" r:id="rId3"/>
    <p:sldId id="304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68"/>
    <a:srgbClr val="E10202"/>
    <a:srgbClr val="EF4143"/>
    <a:srgbClr val="404040"/>
    <a:srgbClr val="808080"/>
    <a:srgbClr val="CCCCCC"/>
    <a:srgbClr val="005FA1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572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BRIL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BRIL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BRIL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BRIL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BRIL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8.65303079718585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842613989002E-3"/>
                  <c:y val="2.47971962084621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731237788876678E-3"/>
                  <c:y val="3.9290354977817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537749035252704E-3"/>
                  <c:y val="-1.069665108429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0.26065377657592181</c:v>
                </c:pt>
                <c:pt idx="1">
                  <c:v>0.34567875601159737</c:v>
                </c:pt>
                <c:pt idx="2">
                  <c:v>0.1493590102390091</c:v>
                </c:pt>
                <c:pt idx="3">
                  <c:v>0.15597544863082219</c:v>
                </c:pt>
                <c:pt idx="4">
                  <c:v>0.21003930906017723</c:v>
                </c:pt>
                <c:pt idx="5">
                  <c:v>0.21203813240553696</c:v>
                </c:pt>
                <c:pt idx="6">
                  <c:v>0.25889852622207399</c:v>
                </c:pt>
                <c:pt idx="7">
                  <c:v>0.22607164616754014</c:v>
                </c:pt>
                <c:pt idx="8">
                  <c:v>0.19444567782162059</c:v>
                </c:pt>
                <c:pt idx="9">
                  <c:v>0.23626973570076829</c:v>
                </c:pt>
                <c:pt idx="10">
                  <c:v>0.23858178963404497</c:v>
                </c:pt>
                <c:pt idx="11">
                  <c:v>0.33641250574688175</c:v>
                </c:pt>
                <c:pt idx="12">
                  <c:v>0.25582056529266017</c:v>
                </c:pt>
                <c:pt idx="13">
                  <c:v>0.22825798746306797</c:v>
                </c:pt>
                <c:pt idx="14">
                  <c:v>0.28811550098147953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972816"/>
        <c:axId val="66972256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0.23703764054469831</c:v>
                </c:pt>
                <c:pt idx="1">
                  <c:v>0.23703764054469831</c:v>
                </c:pt>
                <c:pt idx="2">
                  <c:v>0.23703764054469831</c:v>
                </c:pt>
                <c:pt idx="3">
                  <c:v>0.23703764054469831</c:v>
                </c:pt>
                <c:pt idx="4">
                  <c:v>0.23703764054469831</c:v>
                </c:pt>
                <c:pt idx="5">
                  <c:v>0.23703764054469831</c:v>
                </c:pt>
                <c:pt idx="6">
                  <c:v>0.23703764054469831</c:v>
                </c:pt>
                <c:pt idx="7">
                  <c:v>0.23703764054469831</c:v>
                </c:pt>
                <c:pt idx="8">
                  <c:v>0.23703764054469831</c:v>
                </c:pt>
                <c:pt idx="9">
                  <c:v>0.23703764054469831</c:v>
                </c:pt>
                <c:pt idx="10">
                  <c:v>0.23703764054469831</c:v>
                </c:pt>
                <c:pt idx="11">
                  <c:v>0.23703764054469831</c:v>
                </c:pt>
                <c:pt idx="12">
                  <c:v>0.23703764054469831</c:v>
                </c:pt>
                <c:pt idx="13">
                  <c:v>0.23703764054469831</c:v>
                </c:pt>
                <c:pt idx="14">
                  <c:v>0.23703764054469831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72816"/>
        <c:axId val="66972256"/>
      </c:lineChart>
      <c:valAx>
        <c:axId val="66972256"/>
        <c:scaling>
          <c:orientation val="minMax"/>
          <c:max val="0.4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6972816"/>
        <c:crosses val="max"/>
        <c:crossBetween val="between"/>
      </c:valAx>
      <c:catAx>
        <c:axId val="6697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6972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9233705602012602E-3"/>
                  <c:y val="1.348996697993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566636763818164E-16"/>
                  <c:y val="-6.4998729997459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0.20051217858956646</c:v>
                </c:pt>
                <c:pt idx="1">
                  <c:v>0.28320508600236549</c:v>
                </c:pt>
                <c:pt idx="2">
                  <c:v>0.29850500873150243</c:v>
                </c:pt>
                <c:pt idx="3">
                  <c:v>0.38465669388132778</c:v>
                </c:pt>
                <c:pt idx="4">
                  <c:v>0.34612168459153547</c:v>
                </c:pt>
                <c:pt idx="5">
                  <c:v>0.20160547800780385</c:v>
                </c:pt>
                <c:pt idx="6">
                  <c:v>0.26925411268249322</c:v>
                </c:pt>
                <c:pt idx="7">
                  <c:v>0.30900400401533995</c:v>
                </c:pt>
                <c:pt idx="8">
                  <c:v>0.29369834204511597</c:v>
                </c:pt>
                <c:pt idx="9">
                  <c:v>0.32635305715101132</c:v>
                </c:pt>
                <c:pt idx="10">
                  <c:v>0.32223076313350524</c:v>
                </c:pt>
                <c:pt idx="11">
                  <c:v>0.30958601552645487</c:v>
                </c:pt>
                <c:pt idx="12">
                  <c:v>0.23703764054469831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66975616"/>
        <c:axId val="66976176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0.29090538960790152</c:v>
                </c:pt>
                <c:pt idx="1">
                  <c:v>0.29090538960790152</c:v>
                </c:pt>
                <c:pt idx="2">
                  <c:v>0.29090538960790152</c:v>
                </c:pt>
                <c:pt idx="3">
                  <c:v>0.29090538960790152</c:v>
                </c:pt>
                <c:pt idx="4">
                  <c:v>0.29090538960790152</c:v>
                </c:pt>
                <c:pt idx="5">
                  <c:v>0.29090538960790152</c:v>
                </c:pt>
                <c:pt idx="6">
                  <c:v>0.29090538960790152</c:v>
                </c:pt>
                <c:pt idx="7">
                  <c:v>0.29090538960790152</c:v>
                </c:pt>
                <c:pt idx="8">
                  <c:v>0.29090538960790152</c:v>
                </c:pt>
                <c:pt idx="9">
                  <c:v>0.29090538960790152</c:v>
                </c:pt>
                <c:pt idx="10">
                  <c:v>0.29090538960790152</c:v>
                </c:pt>
                <c:pt idx="11">
                  <c:v>0.29090538960790152</c:v>
                </c:pt>
                <c:pt idx="12">
                  <c:v>0.29090538960790152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75616"/>
        <c:axId val="66976176"/>
      </c:lineChart>
      <c:catAx>
        <c:axId val="6697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6976176"/>
        <c:crosses val="autoZero"/>
        <c:auto val="1"/>
        <c:lblAlgn val="ctr"/>
        <c:lblOffset val="100"/>
        <c:noMultiLvlLbl val="0"/>
      </c:catAx>
      <c:valAx>
        <c:axId val="66976176"/>
        <c:scaling>
          <c:orientation val="minMax"/>
          <c:max val="0.45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697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435136</c:v>
                </c:pt>
                <c:pt idx="1">
                  <c:v>12349953</c:v>
                </c:pt>
                <c:pt idx="2">
                  <c:v>560338</c:v>
                </c:pt>
                <c:pt idx="3">
                  <c:v>14340648</c:v>
                </c:pt>
                <c:pt idx="4">
                  <c:v>18737242</c:v>
                </c:pt>
                <c:pt idx="5">
                  <c:v>196078521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7229720</c:v>
                </c:pt>
                <c:pt idx="1">
                  <c:v>16848908</c:v>
                </c:pt>
                <c:pt idx="2">
                  <c:v>7847620</c:v>
                </c:pt>
                <c:pt idx="3">
                  <c:v>8797670</c:v>
                </c:pt>
                <c:pt idx="4">
                  <c:v>9939572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5558984</c:v>
                </c:pt>
                <c:pt idx="3">
                  <c:v>1932589</c:v>
                </c:pt>
                <c:pt idx="4">
                  <c:v>6348254</c:v>
                </c:pt>
                <c:pt idx="5">
                  <c:v>152755</c:v>
                </c:pt>
                <c:pt idx="6">
                  <c:v>969</c:v>
                </c:pt>
                <c:pt idx="7">
                  <c:v>347096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5/22/2018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9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10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9758E9EC-F464-46B8-B2D5-C7E8977D2FCB}" type="datetime1">
              <a:rPr lang="en-US" altLang="es-CL"/>
              <a:pPr/>
              <a:t>5/22/2018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7323F-C2DE-4943-9302-668B49C9A263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5528-5832-4247-8F95-2D4D65713A09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62A85-9EB6-4530-A733-911629420F89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3310D-CCB1-4B9F-8C03-1130DE21BA50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6D70AC-E919-4253-BA89-819B4E7BB0EE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4E1AE-A343-4786-84BD-6C11AA587970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C42E6-DD7C-4140-8029-50B3DBDA5968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61021-1E52-4199-A595-B8A79FA41FF5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s-ES_tradnl"/>
              <a:t>Gobierno de Chile | Ministerio del Interior</a:t>
            </a: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FFC0F-D068-4FC0-A525-2DE8DEB4A499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2787F-7D93-4777-9075-869CD2A68B5B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5036-165B-4843-9BED-5772BF7184B3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41381B4-7505-45C5-BB21-BE4413FA0D04}" type="datetime1">
              <a:rPr lang="en-US" altLang="es-CL"/>
              <a:pPr/>
              <a:t>5/22/2018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FC007D42-B6D0-4F3F-BB7D-70A20737AD8A}" type="datetime1">
              <a:rPr lang="en-US" altLang="es-CL"/>
              <a:pPr/>
              <a:t>5/22/2018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53928A1B-E67D-4437-9ABB-FCDE0A9D0DE5}" type="datetime1">
              <a:rPr lang="en-US" altLang="es-CL"/>
              <a:pPr/>
              <a:t>5/22/2018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51EEFA8-60A2-4CBB-9095-F2B82FC99AAE}" type="datetimeFigureOut">
              <a:rPr lang="es-ES" altLang="es-CL"/>
              <a:pPr/>
              <a:t>22/05/2018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72200" y="6355422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33317"/>
              </p:ext>
            </p:extLst>
          </p:nvPr>
        </p:nvGraphicFramePr>
        <p:xfrm>
          <a:off x="395533" y="1484788"/>
          <a:ext cx="8352930" cy="432047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91102"/>
                <a:gridCol w="1232229"/>
                <a:gridCol w="1228779"/>
                <a:gridCol w="1107971"/>
                <a:gridCol w="1066551"/>
                <a:gridCol w="1107971"/>
                <a:gridCol w="1118327"/>
              </a:tblGrid>
              <a:tr h="61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TARAPACA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723.751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935.953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934.988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2.594.692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202.940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558.801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761.741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448.618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448.618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1.217.270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182.080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93.053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358.494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1.850.897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1.256.755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568.032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1.824.787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2.655.769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1.026.305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37.752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32.072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626.426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4.378.324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125.080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2.541.684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3.191.212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113.549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5.971.525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3.024.048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2.799.242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5.458.486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199.674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1.258.055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12.739.505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18.187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694.481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5.110.440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5.823.108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189.366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3.363.525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470.303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4.023.194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959.953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1.652.271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300.250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2.912.474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926.197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182.425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131.146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1.239.768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1.264.999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2.351.382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364.920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157.401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4.138.702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962.147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17.899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57.500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1.037.546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147.789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5.339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252.882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406.010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7.229.720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16.848.908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7.847.620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8.364.711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9.859.932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50.150.891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FONDEMA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432.959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79.640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512.599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TOTAL GENERAL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7.229.720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16.848.908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7.847.620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8.797.670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9.939.572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50.663.490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061905"/>
              </p:ext>
            </p:extLst>
          </p:nvPr>
        </p:nvGraphicFramePr>
        <p:xfrm>
          <a:off x="539552" y="1512373"/>
          <a:ext cx="8170739" cy="458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12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5699"/>
              </p:ext>
            </p:extLst>
          </p:nvPr>
        </p:nvGraphicFramePr>
        <p:xfrm>
          <a:off x="484188" y="1556793"/>
          <a:ext cx="8177211" cy="403244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11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Terrenos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Edificios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Vehículos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Mobiliarios y Otros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Máquinas y Equipos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Equipos Informáticos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Programas Informáticos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activos no Financieros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444.721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400.660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845.381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696.913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6.761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172.765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876.439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15.227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160.058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5.722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181.007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776.781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9.433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517.754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43.628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1.347.596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24.675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969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28.066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459.740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110.981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570.721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164.113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341.140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505.253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592.328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366.687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959.015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208.070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536.741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89.716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834.527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15.890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146.176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303.468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465.534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983.017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983.017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1.912.085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1.364.425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2.466.414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147.033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5.889.957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23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153.370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250.451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403.821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471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110.298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340.015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450.313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471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TOTAL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-  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-  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5.558.984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1.932.589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6.348.254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152.755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969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347.096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14.340.647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13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131064"/>
              </p:ext>
            </p:extLst>
          </p:nvPr>
        </p:nvGraphicFramePr>
        <p:xfrm>
          <a:off x="467543" y="1340768"/>
          <a:ext cx="8280921" cy="458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30 de Abril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30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Abril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611188" y="5589240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04297"/>
              </p:ext>
            </p:extLst>
          </p:nvPr>
        </p:nvGraphicFramePr>
        <p:xfrm>
          <a:off x="683568" y="1196752"/>
          <a:ext cx="7632848" cy="43204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35847"/>
                <a:gridCol w="1736383"/>
                <a:gridCol w="1839739"/>
                <a:gridCol w="1720879"/>
              </a:tblGrid>
              <a:tr h="618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23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41.492.493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10.815.175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26,1%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ANTOFAGASTA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66.175.215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22.875.366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34,6%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59.653.917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8.909.850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14,9%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57.976.400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9.042.895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70.757.479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14.861.852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62.502.220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13.252.854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72.065.810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18.657.732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25,9%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109.585.401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24.774.152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22,6%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110.063.655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21.401.402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19,4%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80.630.276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19.050.494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23,6%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54.282.215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12.950.748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23,9%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61.637.774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20.735.718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33,6%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103.518.167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26.482.076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233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43.721.861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9.979.864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22,8%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23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36.026.222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10.379.713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28,8%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23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1.030.089.105 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244.169.891 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23,7%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23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1.144.432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17,7%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238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1.036.548.185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245.314.323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30 de 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397550"/>
              </p:ext>
            </p:extLst>
          </p:nvPr>
        </p:nvGraphicFramePr>
        <p:xfrm>
          <a:off x="467544" y="1196752"/>
          <a:ext cx="7966248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Abril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29,5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(Abril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479854"/>
              </p:ext>
            </p:extLst>
          </p:nvPr>
        </p:nvGraphicFramePr>
        <p:xfrm>
          <a:off x="747872" y="1988840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19062" y="257877"/>
            <a:ext cx="8524875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79511"/>
              </p:ext>
            </p:extLst>
          </p:nvPr>
        </p:nvGraphicFramePr>
        <p:xfrm>
          <a:off x="645783" y="1400877"/>
          <a:ext cx="7992888" cy="453997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58908"/>
                <a:gridCol w="907575"/>
                <a:gridCol w="882130"/>
                <a:gridCol w="972605"/>
                <a:gridCol w="712489"/>
                <a:gridCol w="975433"/>
                <a:gridCol w="1040460"/>
                <a:gridCol w="1043288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2018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2017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10.815.175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35.560.323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7.780.437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66.175.215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22.875.366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61.912.780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27.837.703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8.909.850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59.627.119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20.429.624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57.976.400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9.042.895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56.205.237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20.119.394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70.757.479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14.861.852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68.527.190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18.266.049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13.252.854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57.297.407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19.687.871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18.657.732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68.318.297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16.186.946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24.774.152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112.541.610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39.168.311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21.401.402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99.122.509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28.281.000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19.050.494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78.487.963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25.993.631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12.950.748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53.806.848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11.733.505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61.637.774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20.735.718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55.282.444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17.242.261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103.518.167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26.482.076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101.860.321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29.973.219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9.979.864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43.847.459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10.904.978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36.026.222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10.379.713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28,8%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25.457.137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9.125.194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35,8%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1.030.089.105 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244.169.891 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23,7%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977.854.644 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302.730.123 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31,0%</a:t>
                      </a:r>
                      <a:endParaRPr lang="es-CL" sz="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6.459.080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1.144.432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17,7%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8.457.506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863.025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10,2%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1.036.548.185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245.314.323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986.312.150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303.593.148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30,8%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65429"/>
              </p:ext>
            </p:extLst>
          </p:nvPr>
        </p:nvGraphicFramePr>
        <p:xfrm>
          <a:off x="533400" y="1484785"/>
          <a:ext cx="8077202" cy="439248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1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a 30  de Abril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Promedio 2006 - 2010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Promedio 2010 - 2014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Promedio 2006 - 2018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Gasto Devengado 2018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Región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Acumulado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Gasto Acumulado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%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Acumulado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Acumulado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5.113.509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6.588.533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7.193.282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10.815.175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14.600.297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16.369.811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18.212.112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22.875.366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6.394.012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7.659.309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8.743.969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8.909.850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12.439.190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13.651.557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14.072.804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9.042.895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12.732.416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14.603.467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15.156.930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14.861.852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9.815.429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35,2%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12.812.220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12.660.192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13.252.854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12.672.425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17.896.560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16.854.295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18.657.732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21.128.509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27.145.942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28.807.892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24.774.152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10.685.448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17.681.550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18.160.970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21.401.402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19.231.340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19.790.579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21.647.415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19.050.494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6.365.701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9.037.693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9.074.208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12.950.748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6.389.647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9.518.703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10.294.016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20.735.718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24.863.700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28.634.586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28.986.973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26.482.076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6.532.877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10.732.525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8.922.921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9.979.864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323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4.488.185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6.913.618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5.995.059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10.379.713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323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169.044.260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30,3%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219.036.655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28,1%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223.167.468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29,5%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244.169.891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23,7%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84188" y="6087553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61900"/>
              </p:ext>
            </p:extLst>
          </p:nvPr>
        </p:nvGraphicFramePr>
        <p:xfrm>
          <a:off x="484188" y="1196752"/>
          <a:ext cx="8177214" cy="46919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44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ESTUDIOS PROPIOS DEL GIRO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CORRIENTES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OTROS GASTOS CORRIENTES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ACTIVOS NO FINANCIEROS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DE CAPITAL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INVERSION EN OBRAS (EMPLEO)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TOTAL INVERSION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TARAPACA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50.500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312.253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845.381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1.870.941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7.736.100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10.815.175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ANTOFAGASTA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97.680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435.415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876.439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761.741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19.225.223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22.875.365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ATACAMA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498.836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181.007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448.618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7.781.389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8.909.850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COQUIMBO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2.467.897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398.085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451.547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5.606.710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9.042.895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VALPARAISO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366.259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1.347.596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568.032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12.457.586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14.861.852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O'HIGGINS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512.542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28.065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658.498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12.053.749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13.252.854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MAULE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3.160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2.187.790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570.722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3.304.761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12.591.299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18.657.732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BIO - BIO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1.587.988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162.253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505.253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1.457.729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20.809.297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24.774.152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ARAUCANIA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30.131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959.015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5.110.440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15.212.889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21.401.402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LOS LAGOS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435.539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834.528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470.303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17.310.124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19.050.494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AYSEN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42.000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1.419.668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465.534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1.952.521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8.591.603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12.950.748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MAGALLANES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335.685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983.017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313.571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19.103.445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20.735.718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METROPOLITANA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229.796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281.329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5.889.957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522.321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19.432.378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26.482.077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LOS RIOS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12.000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850.393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403.821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75.399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8.638.251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9.979.864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ARICA - PARINACOTA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628.228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450.313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258.221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8.896.645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10.379.713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86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 435.136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12.349.953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560.338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14.340.648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18.224.643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>
                          <a:solidFill>
                            <a:srgbClr val="E17068"/>
                          </a:solidFill>
                          <a:effectLst/>
                        </a:rPr>
                        <a:t>             195.446.688 </a:t>
                      </a:r>
                      <a:endParaRPr lang="es-CL" sz="900" b="1" i="0" u="none" strike="noStrike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244.169.891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86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512.599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631.833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1.144.432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842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435.136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12.349.953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560.338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14.340.648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18.737.242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196.078.521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245.314.323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253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27132"/>
              </p:ext>
            </p:extLst>
          </p:nvPr>
        </p:nvGraphicFramePr>
        <p:xfrm>
          <a:off x="251520" y="1412776"/>
          <a:ext cx="8583364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4940</TotalTime>
  <Words>2148</Words>
  <Application>Microsoft Office PowerPoint</Application>
  <PresentationFormat>Presentación en pantalla (4:3)</PresentationFormat>
  <Paragraphs>1054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30 de Abril 2018 – Montos Miles $</vt:lpstr>
      <vt:lpstr>Programa de Inversión Gobiernos Regionales Ejecución Presupuestaria al 30 de Abril de 2018</vt:lpstr>
      <vt:lpstr>Programa de Inversión Gobiernos Regionales Ejecución Presupuestaria Período 2006 - 2018 Mes de Abril</vt:lpstr>
      <vt:lpstr>Programa de Inversión Gobiernos Regionales Ejecución Presupuestaria Comparativo Abril 2017 - 2018 Montos en Miles de $ de cada año</vt:lpstr>
      <vt:lpstr>Programa de Inversión Gobiernos Regionales Comparación Gasto Promedio respecto Abril 2018  (montos en M$ de 2018)</vt:lpstr>
      <vt:lpstr>Programa de Inversión Gobiernos Regionales Ejecución Presupuestaria por Tipo de Gasto Abril 2018 Montos en Miles de $</vt:lpstr>
      <vt:lpstr>Programa de Inversión Gobiernos Regionales Ejecución Presupuestaria por Tipo de Gasto Abril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103</cp:revision>
  <cp:lastPrinted>2018-04-19T18:37:20Z</cp:lastPrinted>
  <dcterms:created xsi:type="dcterms:W3CDTF">2010-11-27T19:44:20Z</dcterms:created>
  <dcterms:modified xsi:type="dcterms:W3CDTF">2018-05-22T21:52:24Z</dcterms:modified>
</cp:coreProperties>
</file>