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9"/>
  </p:notesMasterIdLst>
  <p:handoutMasterIdLst>
    <p:handoutMasterId r:id="rId20"/>
  </p:handoutMasterIdLst>
  <p:sldIdLst>
    <p:sldId id="275" r:id="rId3"/>
    <p:sldId id="304" r:id="rId4"/>
    <p:sldId id="349" r:id="rId5"/>
    <p:sldId id="350" r:id="rId6"/>
    <p:sldId id="351" r:id="rId7"/>
    <p:sldId id="352" r:id="rId8"/>
    <p:sldId id="360" r:id="rId9"/>
    <p:sldId id="361" r:id="rId10"/>
    <p:sldId id="362" r:id="rId11"/>
    <p:sldId id="353" r:id="rId12"/>
    <p:sldId id="354" r:id="rId13"/>
    <p:sldId id="355" r:id="rId14"/>
    <p:sldId id="356" r:id="rId15"/>
    <p:sldId id="357" r:id="rId16"/>
    <p:sldId id="358" r:id="rId17"/>
    <p:sldId id="359" r:id="rId1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1"/>
    <a:srgbClr val="E10202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28" autoAdjust="0"/>
    <p:restoredTop sz="94420" autoAdjust="0"/>
  </p:normalViewPr>
  <p:slideViewPr>
    <p:cSldViewPr snapToObjects="1">
      <p:cViewPr varScale="1">
        <p:scale>
          <a:sx n="74" d="100"/>
          <a:sy n="74" d="100"/>
        </p:scale>
        <p:origin x="1326" y="60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JULIO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JULIO%20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JULIO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JULIO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JULIO%202018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JULIO%20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JULIO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182E-3"/>
                  <c:y val="-5.3994729948697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5.340870852681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361647784845797E-3"/>
                  <c:y val="-2.9078465783493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4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5602306201432395E-6"/>
                  <c:y val="-6.59035963699803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5537749035252704E-3"/>
                  <c:y val="2.45259283417975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0.51455125516916178</c:v>
                </c:pt>
                <c:pt idx="1">
                  <c:v>0.59678896141560778</c:v>
                </c:pt>
                <c:pt idx="2">
                  <c:v>0.33091798462503386</c:v>
                </c:pt>
                <c:pt idx="3">
                  <c:v>0.31999056918455182</c:v>
                </c:pt>
                <c:pt idx="4">
                  <c:v>0.49558272290452055</c:v>
                </c:pt>
                <c:pt idx="5">
                  <c:v>0.53702466802466653</c:v>
                </c:pt>
                <c:pt idx="6">
                  <c:v>0.54442656742522544</c:v>
                </c:pt>
                <c:pt idx="7">
                  <c:v>0.58730994614987364</c:v>
                </c:pt>
                <c:pt idx="8">
                  <c:v>0.32661062603567326</c:v>
                </c:pt>
                <c:pt idx="9">
                  <c:v>0.57057514659635367</c:v>
                </c:pt>
                <c:pt idx="10">
                  <c:v>0.42856792510455344</c:v>
                </c:pt>
                <c:pt idx="11">
                  <c:v>0.62835845018422598</c:v>
                </c:pt>
                <c:pt idx="12">
                  <c:v>0.51687546288817487</c:v>
                </c:pt>
                <c:pt idx="13">
                  <c:v>0.51786724033286213</c:v>
                </c:pt>
                <c:pt idx="14">
                  <c:v>0.43479933895614492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1883200"/>
        <c:axId val="191882640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0.49081372703248599</c:v>
                </c:pt>
                <c:pt idx="1">
                  <c:v>0.49081372703248599</c:v>
                </c:pt>
                <c:pt idx="2">
                  <c:v>0.49081372703248599</c:v>
                </c:pt>
                <c:pt idx="3">
                  <c:v>0.49081372703248599</c:v>
                </c:pt>
                <c:pt idx="4">
                  <c:v>0.49081372703248599</c:v>
                </c:pt>
                <c:pt idx="5">
                  <c:v>0.49081372703248599</c:v>
                </c:pt>
                <c:pt idx="6">
                  <c:v>0.49081372703248599</c:v>
                </c:pt>
                <c:pt idx="7">
                  <c:v>0.49081372703248599</c:v>
                </c:pt>
                <c:pt idx="8">
                  <c:v>0.49081372703248599</c:v>
                </c:pt>
                <c:pt idx="9">
                  <c:v>0.49081372703248599</c:v>
                </c:pt>
                <c:pt idx="10">
                  <c:v>0.49081372703248599</c:v>
                </c:pt>
                <c:pt idx="11">
                  <c:v>0.49081372703248599</c:v>
                </c:pt>
                <c:pt idx="12">
                  <c:v>0.49081372703248599</c:v>
                </c:pt>
                <c:pt idx="13">
                  <c:v>0.49081372703248599</c:v>
                </c:pt>
                <c:pt idx="14">
                  <c:v>0.49081372703248599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883200"/>
        <c:axId val="191882640"/>
      </c:lineChart>
      <c:valAx>
        <c:axId val="191882640"/>
        <c:scaling>
          <c:orientation val="minMax"/>
          <c:max val="0.70000000000000007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1883200"/>
        <c:crosses val="max"/>
        <c:crossBetween val="between"/>
      </c:valAx>
      <c:catAx>
        <c:axId val="19188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18826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3.0692512147282329E-3"/>
                  <c:y val="-8.178816357633306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0860423649317713E-5"/>
                  <c:y val="-2.75557818829153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0881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057E-3"/>
                  <c:y val="-3.489712979425961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834742935153181E-3"/>
                  <c:y val="9.27254254508508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5772868703537173E-3"/>
                  <c:y val="1.17522025199784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0.39987103860704765</c:v>
                </c:pt>
                <c:pt idx="1">
                  <c:v>0.51176051322558302</c:v>
                </c:pt>
                <c:pt idx="2">
                  <c:v>0.55461262424182012</c:v>
                </c:pt>
                <c:pt idx="3">
                  <c:v>0.61992175324317866</c:v>
                </c:pt>
                <c:pt idx="4">
                  <c:v>0.57773664184207185</c:v>
                </c:pt>
                <c:pt idx="5">
                  <c:v>0.52469113808611045</c:v>
                </c:pt>
                <c:pt idx="6">
                  <c:v>0.52434865524345053</c:v>
                </c:pt>
                <c:pt idx="7">
                  <c:v>0.55861961857174702</c:v>
                </c:pt>
                <c:pt idx="8">
                  <c:v>0.54588955066748379</c:v>
                </c:pt>
                <c:pt idx="9">
                  <c:v>0.55350909502357548</c:v>
                </c:pt>
                <c:pt idx="10">
                  <c:v>0.56427990547158313</c:v>
                </c:pt>
                <c:pt idx="11">
                  <c:v>0.54052283567604376</c:v>
                </c:pt>
                <c:pt idx="12">
                  <c:v>0.49081372703248599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191886000"/>
        <c:axId val="192603184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0.53589054591786012</c:v>
                </c:pt>
                <c:pt idx="1">
                  <c:v>0.53589054591786012</c:v>
                </c:pt>
                <c:pt idx="2">
                  <c:v>0.53589054591786012</c:v>
                </c:pt>
                <c:pt idx="3">
                  <c:v>0.53589054591786012</c:v>
                </c:pt>
                <c:pt idx="4">
                  <c:v>0.53589054591786012</c:v>
                </c:pt>
                <c:pt idx="5">
                  <c:v>0.53589054591786012</c:v>
                </c:pt>
                <c:pt idx="6">
                  <c:v>0.53589054591786012</c:v>
                </c:pt>
                <c:pt idx="7">
                  <c:v>0.53589054591786012</c:v>
                </c:pt>
                <c:pt idx="8">
                  <c:v>0.53589054591786012</c:v>
                </c:pt>
                <c:pt idx="9">
                  <c:v>0.53589054591786012</c:v>
                </c:pt>
                <c:pt idx="10">
                  <c:v>0.53589054591786012</c:v>
                </c:pt>
                <c:pt idx="11">
                  <c:v>0.53589054591786012</c:v>
                </c:pt>
                <c:pt idx="12">
                  <c:v>0.53589054591786012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886000"/>
        <c:axId val="192603184"/>
      </c:lineChart>
      <c:catAx>
        <c:axId val="19188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2603184"/>
        <c:crosses val="autoZero"/>
        <c:auto val="1"/>
        <c:lblAlgn val="ctr"/>
        <c:lblOffset val="100"/>
        <c:noMultiLvlLbl val="0"/>
      </c:catAx>
      <c:valAx>
        <c:axId val="192603184"/>
        <c:scaling>
          <c:orientation val="minMax"/>
          <c:max val="0.70000000000000007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188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21901520940591E-2"/>
          <c:y val="6.0015805168969129E-2"/>
          <c:w val="0.87288398405271139"/>
          <c:h val="0.7315369409578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GASTO!$B$45</c:f>
              <c:strCache>
                <c:ptCount val="1"/>
                <c:pt idx="0">
                  <c:v>GASTO DEVENGADO JUNIO 2018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GASTO!$B$46:$B$60</c:f>
              <c:numCache>
                <c:formatCode>#,##0</c:formatCode>
                <c:ptCount val="15"/>
                <c:pt idx="0">
                  <c:v>18792156</c:v>
                </c:pt>
                <c:pt idx="1">
                  <c:v>33345426</c:v>
                </c:pt>
                <c:pt idx="2">
                  <c:v>17786509</c:v>
                </c:pt>
                <c:pt idx="3">
                  <c:v>14822822</c:v>
                </c:pt>
                <c:pt idx="4">
                  <c:v>30518113</c:v>
                </c:pt>
                <c:pt idx="5">
                  <c:v>30628771</c:v>
                </c:pt>
                <c:pt idx="6">
                  <c:v>35612924</c:v>
                </c:pt>
                <c:pt idx="7">
                  <c:v>56274081</c:v>
                </c:pt>
                <c:pt idx="8">
                  <c:v>32581107</c:v>
                </c:pt>
                <c:pt idx="9">
                  <c:v>40884687</c:v>
                </c:pt>
                <c:pt idx="10">
                  <c:v>20564318</c:v>
                </c:pt>
                <c:pt idx="11">
                  <c:v>34733209</c:v>
                </c:pt>
                <c:pt idx="12">
                  <c:v>48919526.046000004</c:v>
                </c:pt>
                <c:pt idx="13">
                  <c:v>19689346</c:v>
                </c:pt>
                <c:pt idx="14">
                  <c:v>13980178</c:v>
                </c:pt>
              </c:numCache>
            </c:numRef>
          </c:val>
        </c:ser>
        <c:ser>
          <c:idx val="1"/>
          <c:order val="1"/>
          <c:tx>
            <c:strRef>
              <c:f>GASTO!$D$45</c:f>
              <c:strCache>
                <c:ptCount val="1"/>
                <c:pt idx="0">
                  <c:v>GASTO DEVENGADO JULIO 2018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GASTO!$D$46:$D$60</c:f>
              <c:numCache>
                <c:formatCode>#,##0</c:formatCode>
                <c:ptCount val="15"/>
                <c:pt idx="0">
                  <c:v>22583952</c:v>
                </c:pt>
                <c:pt idx="1">
                  <c:v>36479035</c:v>
                </c:pt>
                <c:pt idx="2">
                  <c:v>20528841</c:v>
                </c:pt>
                <c:pt idx="3">
                  <c:v>18553098</c:v>
                </c:pt>
                <c:pt idx="4">
                  <c:v>35959917</c:v>
                </c:pt>
                <c:pt idx="5">
                  <c:v>33624812</c:v>
                </c:pt>
                <c:pt idx="6">
                  <c:v>38247843</c:v>
                </c:pt>
                <c:pt idx="7">
                  <c:v>62074862</c:v>
                </c:pt>
                <c:pt idx="8">
                  <c:v>36078839</c:v>
                </c:pt>
                <c:pt idx="9">
                  <c:v>45399509</c:v>
                </c:pt>
                <c:pt idx="10">
                  <c:v>23119767</c:v>
                </c:pt>
                <c:pt idx="11">
                  <c:v>38827389</c:v>
                </c:pt>
                <c:pt idx="12">
                  <c:v>52819456</c:v>
                </c:pt>
                <c:pt idx="13">
                  <c:v>22571688</c:v>
                </c:pt>
                <c:pt idx="14">
                  <c:v>16241868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192606544"/>
        <c:axId val="192699440"/>
      </c:barChart>
      <c:lineChart>
        <c:grouping val="standard"/>
        <c:varyColors val="0"/>
        <c:ser>
          <c:idx val="2"/>
          <c:order val="2"/>
          <c:tx>
            <c:strRef>
              <c:f>GASTO!$G$45</c:f>
              <c:strCache>
                <c:ptCount val="1"/>
                <c:pt idx="0">
                  <c:v>% Variación Mensual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012505846419174E-2"/>
                  <c:y val="2.1662599385703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1972825750683505E-2"/>
                  <c:y val="-2.7144671950774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115459622475476E-2"/>
                      <c:h val="3.9359244783345369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1.6260161000215587E-2"/>
                  <c:y val="2.5995119262843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6272666846634771E-2"/>
                  <c:y val="-3.2493899078554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3764850692622783E-2"/>
                  <c:y val="-2.5995119262843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9077271810898824E-3"/>
                  <c:y val="-2.7166434774510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4846625120363105E-3"/>
                  <c:y val="9.055478258170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3084722237104234E-2"/>
                  <c:y val="-3.3237446019347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6.5424126332065931E-3"/>
                  <c:y val="1.006585281295971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3179583382443973E-2"/>
                  <c:y val="-3.3237446019347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5182420589401875E-2"/>
                  <c:y val="3.1285057804173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2514069077221581E-2"/>
                  <c:y val="-2.81613792014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4393194460814562E-2"/>
                  <c:y val="-2.0453812934983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1.8318611131945734E-2"/>
                  <c:y val="-1.278363308436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2514069077221581E-2"/>
                  <c:y val="2.8161379201414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GASTO!$G$46:$G$60</c:f>
              <c:numCache>
                <c:formatCode>0.0%</c:formatCode>
                <c:ptCount val="15"/>
                <c:pt idx="0">
                  <c:v>7.3203277089544549E-2</c:v>
                </c:pt>
                <c:pt idx="1">
                  <c:v>9.0982738135433894E-2</c:v>
                </c:pt>
                <c:pt idx="2">
                  <c:v>4.5546383947150493E-2</c:v>
                </c:pt>
                <c:pt idx="3">
                  <c:v>6.5339445327770529E-2</c:v>
                </c:pt>
                <c:pt idx="4">
                  <c:v>8.1473594901431412E-2</c:v>
                </c:pt>
                <c:pt idx="5">
                  <c:v>5.050727622023865E-2</c:v>
                </c:pt>
                <c:pt idx="6">
                  <c:v>4.2840694664507684E-2</c:v>
                </c:pt>
                <c:pt idx="7">
                  <c:v>5.6997168549806854E-2</c:v>
                </c:pt>
                <c:pt idx="8">
                  <c:v>3.2450335522078988E-2</c:v>
                </c:pt>
                <c:pt idx="9">
                  <c:v>6.4002167840800595E-2</c:v>
                </c:pt>
                <c:pt idx="10">
                  <c:v>4.8550465712239366E-2</c:v>
                </c:pt>
                <c:pt idx="11">
                  <c:v>6.7990839756711163E-2</c:v>
                </c:pt>
                <c:pt idx="12">
                  <c:v>4.4451923104623592E-2</c:v>
                </c:pt>
                <c:pt idx="13">
                  <c:v>6.8031466686958475E-2</c:v>
                </c:pt>
                <c:pt idx="14">
                  <c:v>6.5051294443490448E-2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700560"/>
        <c:axId val="192700000"/>
      </c:lineChart>
      <c:catAx>
        <c:axId val="19260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2699440"/>
        <c:crosses val="autoZero"/>
        <c:auto val="1"/>
        <c:lblAlgn val="ctr"/>
        <c:lblOffset val="100"/>
        <c:noMultiLvlLbl val="0"/>
      </c:catAx>
      <c:valAx>
        <c:axId val="192699440"/>
        <c:scaling>
          <c:orientation val="minMax"/>
          <c:max val="65000000"/>
          <c:min val="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_);_(* \(#,##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2606544"/>
        <c:crosses val="autoZero"/>
        <c:crossBetween val="between"/>
      </c:valAx>
      <c:valAx>
        <c:axId val="192700000"/>
        <c:scaling>
          <c:orientation val="minMax"/>
          <c:max val="0.1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2700560"/>
        <c:crosses val="max"/>
        <c:crossBetween val="between"/>
      </c:valAx>
      <c:catAx>
        <c:axId val="192700560"/>
        <c:scaling>
          <c:orientation val="minMax"/>
        </c:scaling>
        <c:delete val="1"/>
        <c:axPos val="b"/>
        <c:majorTickMark val="none"/>
        <c:minorTickMark val="none"/>
        <c:tickLblPos val="nextTo"/>
        <c:crossAx val="1927000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9050" cap="flat" cmpd="sng" algn="ctr">
          <a:solidFill>
            <a:schemeClr val="tx1">
              <a:lumMod val="25000"/>
              <a:lumOff val="75000"/>
            </a:schemeClr>
          </a:solidFill>
          <a:round/>
        </a:ln>
        <a:effectLst/>
        <a:sp3d contourW="19050">
          <a:contourClr>
            <a:schemeClr val="tx1">
              <a:lumMod val="25000"/>
              <a:lumOff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Anualizado!$B$170</c:f>
              <c:strCache>
                <c:ptCount val="1"/>
                <c:pt idx="0">
                  <c:v>ene-18</c:v>
                </c:pt>
              </c:strCache>
            </c:strRef>
          </c:tx>
          <c:spPr>
            <a:pattFill prst="ltDn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Anualizado!$B$171:$B$185</c:f>
              <c:numCache>
                <c:formatCode>0.0%</c:formatCode>
                <c:ptCount val="15"/>
                <c:pt idx="0">
                  <c:v>4.8822547558218035E-2</c:v>
                </c:pt>
                <c:pt idx="1">
                  <c:v>1.5389062608370445E-2</c:v>
                </c:pt>
                <c:pt idx="2">
                  <c:v>0</c:v>
                </c:pt>
                <c:pt idx="3">
                  <c:v>4.5904193588697829E-2</c:v>
                </c:pt>
                <c:pt idx="4">
                  <c:v>4.4298593705341519E-2</c:v>
                </c:pt>
                <c:pt idx="5">
                  <c:v>2.7647920536871443E-2</c:v>
                </c:pt>
                <c:pt idx="6">
                  <c:v>1.3138742072648894E-2</c:v>
                </c:pt>
                <c:pt idx="7">
                  <c:v>2.5815064602945661E-2</c:v>
                </c:pt>
                <c:pt idx="8">
                  <c:v>8.8046184043412998E-4</c:v>
                </c:pt>
                <c:pt idx="9">
                  <c:v>2.1552102350405319E-2</c:v>
                </c:pt>
                <c:pt idx="10">
                  <c:v>6.4370520731781275E-2</c:v>
                </c:pt>
                <c:pt idx="11">
                  <c:v>7.8195378203653784E-2</c:v>
                </c:pt>
                <c:pt idx="12">
                  <c:v>4.110271327136833E-2</c:v>
                </c:pt>
                <c:pt idx="13">
                  <c:v>1.9278055527844496E-2</c:v>
                </c:pt>
                <c:pt idx="14">
                  <c:v>0.10413834382333265</c:v>
                </c:pt>
              </c:numCache>
            </c:numRef>
          </c:val>
        </c:ser>
        <c:ser>
          <c:idx val="1"/>
          <c:order val="1"/>
          <c:tx>
            <c:strRef>
              <c:f>Anualizado!$C$170</c:f>
              <c:strCache>
                <c:ptCount val="1"/>
                <c:pt idx="0">
                  <c:v>feb-18</c:v>
                </c:pt>
              </c:strCache>
            </c:strRef>
          </c:tx>
          <c:spPr>
            <a:pattFill prst="ltDnDiag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Anualizado!$C$171:$C$185</c:f>
              <c:numCache>
                <c:formatCode>0.0%</c:formatCode>
                <c:ptCount val="15"/>
                <c:pt idx="0">
                  <c:v>9.3856682109116893E-2</c:v>
                </c:pt>
                <c:pt idx="1">
                  <c:v>0.17306727728286306</c:v>
                </c:pt>
                <c:pt idx="2">
                  <c:v>2.9869223435849458E-2</c:v>
                </c:pt>
                <c:pt idx="3">
                  <c:v>2.9975017657841142E-2</c:v>
                </c:pt>
                <c:pt idx="4">
                  <c:v>4.6911046571563531E-2</c:v>
                </c:pt>
                <c:pt idx="5">
                  <c:v>2.6940958625670648E-2</c:v>
                </c:pt>
                <c:pt idx="6">
                  <c:v>2.8282943132920922E-2</c:v>
                </c:pt>
                <c:pt idx="7">
                  <c:v>4.6278860437941924E-2</c:v>
                </c:pt>
                <c:pt idx="8">
                  <c:v>5.0579068075631305E-2</c:v>
                </c:pt>
                <c:pt idx="9">
                  <c:v>4.6565863355697221E-2</c:v>
                </c:pt>
                <c:pt idx="10">
                  <c:v>5.8970236038268772E-2</c:v>
                </c:pt>
                <c:pt idx="11">
                  <c:v>8.563473734050002E-2</c:v>
                </c:pt>
                <c:pt idx="12">
                  <c:v>4.2449184069724727E-2</c:v>
                </c:pt>
                <c:pt idx="13">
                  <c:v>4.0491176281863134E-2</c:v>
                </c:pt>
                <c:pt idx="14">
                  <c:v>2.3722632203523442E-2</c:v>
                </c:pt>
              </c:numCache>
            </c:numRef>
          </c:val>
        </c:ser>
        <c:ser>
          <c:idx val="2"/>
          <c:order val="2"/>
          <c:tx>
            <c:strRef>
              <c:f>Anualizado!$D$170</c:f>
              <c:strCache>
                <c:ptCount val="1"/>
                <c:pt idx="0">
                  <c:v>mar-18</c:v>
                </c:pt>
              </c:strCache>
            </c:strRef>
          </c:tx>
          <c:spPr>
            <a:pattFill prst="ltDnDiag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solidFill>
                <a:schemeClr val="accent3"/>
              </a:solidFill>
            </a:ln>
            <a:effectLst/>
            <a:sp3d>
              <a:contourClr>
                <a:schemeClr val="accent3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Anualizado!$D$171:$D$185</c:f>
              <c:numCache>
                <c:formatCode>0.0%</c:formatCode>
                <c:ptCount val="15"/>
                <c:pt idx="0">
                  <c:v>7.0207520714234084E-2</c:v>
                </c:pt>
                <c:pt idx="1">
                  <c:v>9.9431391047947182E-2</c:v>
                </c:pt>
                <c:pt idx="2">
                  <c:v>4.4449701841094216E-2</c:v>
                </c:pt>
                <c:pt idx="3">
                  <c:v>4.0025329221651529E-2</c:v>
                </c:pt>
                <c:pt idx="4">
                  <c:v>5.480011227518912E-2</c:v>
                </c:pt>
                <c:pt idx="5">
                  <c:v>6.8352481960310824E-2</c:v>
                </c:pt>
                <c:pt idx="6">
                  <c:v>8.9553752384044449E-2</c:v>
                </c:pt>
                <c:pt idx="7">
                  <c:v>8.9539274622268281E-2</c:v>
                </c:pt>
                <c:pt idx="8">
                  <c:v>9.2559120018829058E-2</c:v>
                </c:pt>
                <c:pt idx="9">
                  <c:v>8.8169146593996744E-2</c:v>
                </c:pt>
                <c:pt idx="10">
                  <c:v>6.1134655664759396E-2</c:v>
                </c:pt>
                <c:pt idx="11">
                  <c:v>0.10639844594464312</c:v>
                </c:pt>
                <c:pt idx="12">
                  <c:v>7.2464989540165115E-2</c:v>
                </c:pt>
                <c:pt idx="13">
                  <c:v>8.9544380435663165E-2</c:v>
                </c:pt>
                <c:pt idx="14">
                  <c:v>8.8201868420169194E-2</c:v>
                </c:pt>
              </c:numCache>
            </c:numRef>
          </c:val>
        </c:ser>
        <c:ser>
          <c:idx val="3"/>
          <c:order val="3"/>
          <c:tx>
            <c:strRef>
              <c:f>Anualizado!$E$170</c:f>
              <c:strCache>
                <c:ptCount val="1"/>
                <c:pt idx="0">
                  <c:v>abr-18</c:v>
                </c:pt>
              </c:strCache>
            </c:strRef>
          </c:tx>
          <c:spPr>
            <a:pattFill prst="ltDnDiag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solidFill>
                <a:schemeClr val="accent4"/>
              </a:solidFill>
            </a:ln>
            <a:effectLst/>
            <a:sp3d>
              <a:contourClr>
                <a:schemeClr val="accent4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Anualizado!$E$171:$E$185</c:f>
              <c:numCache>
                <c:formatCode>0.0%</c:formatCode>
                <c:ptCount val="15"/>
                <c:pt idx="0">
                  <c:v>4.7767026194352802E-2</c:v>
                </c:pt>
                <c:pt idx="1">
                  <c:v>5.779102507241668E-2</c:v>
                </c:pt>
                <c:pt idx="2">
                  <c:v>7.5040084962065434E-2</c:v>
                </c:pt>
                <c:pt idx="3">
                  <c:v>4.0070908162631688E-2</c:v>
                </c:pt>
                <c:pt idx="4">
                  <c:v>6.4029556508083063E-2</c:v>
                </c:pt>
                <c:pt idx="5">
                  <c:v>8.9096771282684034E-2</c:v>
                </c:pt>
                <c:pt idx="6">
                  <c:v>0.12792308863245971</c:v>
                </c:pt>
                <c:pt idx="7">
                  <c:v>6.4438446504384267E-2</c:v>
                </c:pt>
                <c:pt idx="8">
                  <c:v>5.0427027886726095E-2</c:v>
                </c:pt>
                <c:pt idx="9">
                  <c:v>7.9982623400669001E-2</c:v>
                </c:pt>
                <c:pt idx="10">
                  <c:v>5.4106377199235528E-2</c:v>
                </c:pt>
                <c:pt idx="11">
                  <c:v>6.6183944258084826E-2</c:v>
                </c:pt>
                <c:pt idx="12">
                  <c:v>9.9803678411402003E-2</c:v>
                </c:pt>
                <c:pt idx="13">
                  <c:v>7.8944375217697177E-2</c:v>
                </c:pt>
                <c:pt idx="14">
                  <c:v>7.2052656534454251E-2</c:v>
                </c:pt>
              </c:numCache>
            </c:numRef>
          </c:val>
        </c:ser>
        <c:ser>
          <c:idx val="4"/>
          <c:order val="4"/>
          <c:tx>
            <c:strRef>
              <c:f>Anualizado!$F$170</c:f>
              <c:strCache>
                <c:ptCount val="1"/>
                <c:pt idx="0">
                  <c:v>may-18</c:v>
                </c:pt>
              </c:strCache>
            </c:strRef>
          </c:tx>
          <c:spPr>
            <a:pattFill prst="ltDnDiag">
              <a:fgClr>
                <a:schemeClr val="accent5"/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solidFill>
                <a:schemeClr val="accent5"/>
              </a:solidFill>
            </a:ln>
            <a:effectLst/>
            <a:sp3d>
              <a:contourClr>
                <a:schemeClr val="accent5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Anualizado!$F$171:$F$185</c:f>
              <c:numCache>
                <c:formatCode>0.0%</c:formatCode>
                <c:ptCount val="15"/>
                <c:pt idx="0">
                  <c:v>8.2992193310727325E-2</c:v>
                </c:pt>
                <c:pt idx="1">
                  <c:v>8.2661416362606488E-2</c:v>
                </c:pt>
                <c:pt idx="2">
                  <c:v>3.8083919954493534E-2</c:v>
                </c:pt>
                <c:pt idx="3">
                  <c:v>5.7303446912565864E-2</c:v>
                </c:pt>
                <c:pt idx="4">
                  <c:v>8.3848785998260428E-2</c:v>
                </c:pt>
                <c:pt idx="5">
                  <c:v>8.4592579271584284E-2</c:v>
                </c:pt>
                <c:pt idx="6">
                  <c:v>8.4240987508500897E-2</c:v>
                </c:pt>
                <c:pt idx="7">
                  <c:v>9.5135427756476459E-2</c:v>
                </c:pt>
                <c:pt idx="8">
                  <c:v>4.2068255865208182E-2</c:v>
                </c:pt>
                <c:pt idx="9">
                  <c:v>9.0454806331061038E-2</c:v>
                </c:pt>
                <c:pt idx="10">
                  <c:v>5.1062507305569604E-2</c:v>
                </c:pt>
                <c:pt idx="11">
                  <c:v>0.13919964079170027</c:v>
                </c:pt>
                <c:pt idx="12">
                  <c:v>0.11396771544457507</c:v>
                </c:pt>
                <c:pt idx="13">
                  <c:v>9.9001069510742001E-2</c:v>
                </c:pt>
                <c:pt idx="14">
                  <c:v>5.4147201050459171E-2</c:v>
                </c:pt>
              </c:numCache>
            </c:numRef>
          </c:val>
        </c:ser>
        <c:ser>
          <c:idx val="5"/>
          <c:order val="5"/>
          <c:tx>
            <c:strRef>
              <c:f>Anualizado!$G$170</c:f>
              <c:strCache>
                <c:ptCount val="1"/>
                <c:pt idx="0">
                  <c:v>jun-18</c:v>
                </c:pt>
              </c:strCache>
            </c:strRef>
          </c:tx>
          <c:spPr>
            <a:pattFill prst="ltDnDiag">
              <a:fgClr>
                <a:schemeClr val="accent6"/>
              </a:fgClr>
              <a:bgClr>
                <a:schemeClr val="accent6">
                  <a:lumMod val="20000"/>
                  <a:lumOff val="80000"/>
                </a:schemeClr>
              </a:bgClr>
            </a:pattFill>
            <a:ln>
              <a:solidFill>
                <a:schemeClr val="accent6"/>
              </a:solidFill>
            </a:ln>
            <a:effectLst/>
            <a:sp3d>
              <a:contourClr>
                <a:schemeClr val="accent6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Anualizado!$G$171:$G$185</c:f>
              <c:numCache>
                <c:formatCode>0.0%</c:formatCode>
                <c:ptCount val="15"/>
                <c:pt idx="0">
                  <c:v>9.7702008192968093E-2</c:v>
                </c:pt>
                <c:pt idx="1">
                  <c:v>7.746605090597003E-2</c:v>
                </c:pt>
                <c:pt idx="2">
                  <c:v>9.7928670484380725E-2</c:v>
                </c:pt>
                <c:pt idx="3">
                  <c:v>4.1372228313393239E-2</c:v>
                </c:pt>
                <c:pt idx="4">
                  <c:v>0.12022103294465147</c:v>
                </c:pt>
                <c:pt idx="5">
                  <c:v>0.18988668012730664</c:v>
                </c:pt>
                <c:pt idx="6">
                  <c:v>0.15844635903014287</c:v>
                </c:pt>
                <c:pt idx="7">
                  <c:v>0.20910570367605019</c:v>
                </c:pt>
                <c:pt idx="8">
                  <c:v>5.7646356826765499E-2</c:v>
                </c:pt>
                <c:pt idx="9">
                  <c:v>0.17984843672372375</c:v>
                </c:pt>
                <c:pt idx="10">
                  <c:v>9.0373162452699496E-2</c:v>
                </c:pt>
                <c:pt idx="11">
                  <c:v>8.4755463888932792E-2</c:v>
                </c:pt>
                <c:pt idx="12">
                  <c:v>0.10263525904631604</c:v>
                </c:pt>
                <c:pt idx="13">
                  <c:v>0.12257671667209369</c:v>
                </c:pt>
                <c:pt idx="14">
                  <c:v>2.7485342480715769E-2</c:v>
                </c:pt>
              </c:numCache>
            </c:numRef>
          </c:val>
        </c:ser>
        <c:ser>
          <c:idx val="6"/>
          <c:order val="6"/>
          <c:tx>
            <c:strRef>
              <c:f>Anualizado!$H$170</c:f>
              <c:strCache>
                <c:ptCount val="1"/>
                <c:pt idx="0">
                  <c:v>jul-18</c:v>
                </c:pt>
              </c:strCache>
            </c:strRef>
          </c:tx>
          <c:spPr>
            <a:pattFill prst="ltDnDiag">
              <a:fgClr>
                <a:schemeClr val="accent1">
                  <a:lumMod val="60000"/>
                </a:schemeClr>
              </a:fgClr>
              <a:bgClr>
                <a:schemeClr val="accent1">
                  <a:lumMod val="60000"/>
                  <a:lumMod val="20000"/>
                  <a:lumOff val="80000"/>
                </a:schemeClr>
              </a:bgClr>
            </a:pattFill>
            <a:ln>
              <a:solidFill>
                <a:schemeClr val="accent1">
                  <a:lumMod val="60000"/>
                </a:schemeClr>
              </a:solidFill>
            </a:ln>
            <a:effectLst/>
            <a:sp3d>
              <a:contourClr>
                <a:schemeClr val="accent1">
                  <a:lumMod val="6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Anualizado!$A$171:$A$185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Anualizado!$H$171:$H$185</c:f>
              <c:numCache>
                <c:formatCode>0.0%</c:formatCode>
                <c:ptCount val="15"/>
                <c:pt idx="0">
                  <c:v>7.3203277089544549E-2</c:v>
                </c:pt>
                <c:pt idx="1">
                  <c:v>9.0982738135433894E-2</c:v>
                </c:pt>
                <c:pt idx="2">
                  <c:v>4.5546383947150493E-2</c:v>
                </c:pt>
                <c:pt idx="3">
                  <c:v>6.5339445327770529E-2</c:v>
                </c:pt>
                <c:pt idx="4">
                  <c:v>8.1473594901431412E-2</c:v>
                </c:pt>
                <c:pt idx="5">
                  <c:v>5.050727622023865E-2</c:v>
                </c:pt>
                <c:pt idx="6">
                  <c:v>4.2840694664507684E-2</c:v>
                </c:pt>
                <c:pt idx="7">
                  <c:v>5.6997168549806854E-2</c:v>
                </c:pt>
                <c:pt idx="8">
                  <c:v>3.2450335522078988E-2</c:v>
                </c:pt>
                <c:pt idx="9">
                  <c:v>6.4002167840800595E-2</c:v>
                </c:pt>
                <c:pt idx="10">
                  <c:v>4.8550465712239366E-2</c:v>
                </c:pt>
                <c:pt idx="11">
                  <c:v>6.7990839756711163E-2</c:v>
                </c:pt>
                <c:pt idx="12">
                  <c:v>4.4451923104623592E-2</c:v>
                </c:pt>
                <c:pt idx="13">
                  <c:v>6.8031466686958475E-2</c:v>
                </c:pt>
                <c:pt idx="14">
                  <c:v>6.5051294443490448E-2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632976"/>
        <c:axId val="31633536"/>
        <c:axId val="0"/>
      </c:bar3DChart>
      <c:catAx>
        <c:axId val="3163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633536"/>
        <c:crosses val="autoZero"/>
        <c:auto val="1"/>
        <c:lblAlgn val="ctr"/>
        <c:lblOffset val="100"/>
        <c:noMultiLvlLbl val="0"/>
      </c:catAx>
      <c:valAx>
        <c:axId val="31633536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63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71155091641218"/>
          <c:y val="0.92001450962027786"/>
          <c:w val="0.39430567963158519"/>
          <c:h val="3.70077501741186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553428</c:v>
                </c:pt>
                <c:pt idx="1">
                  <c:v>31248032</c:v>
                </c:pt>
                <c:pt idx="2">
                  <c:v>832441</c:v>
                </c:pt>
                <c:pt idx="3">
                  <c:v>33908259</c:v>
                </c:pt>
                <c:pt idx="4">
                  <c:v>63556204</c:v>
                </c:pt>
                <c:pt idx="5">
                  <c:v>371286627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132560679251342"/>
          <c:y val="0.20675944333996021"/>
          <c:w val="0.67897030117579338"/>
          <c:h val="0.5884685587263819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347719735172346E-6"/>
                  <c:y val="5.377874485371231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401674162009823E-2"/>
                  <c:y val="-5.655933167399800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3326481297856496"/>
                  <c:y val="-8.508536740363258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13002323</c:v>
                </c:pt>
                <c:pt idx="1">
                  <c:v>34219218</c:v>
                </c:pt>
                <c:pt idx="2">
                  <c:v>16420847</c:v>
                </c:pt>
                <c:pt idx="3">
                  <c:v>26317204</c:v>
                </c:pt>
                <c:pt idx="4">
                  <c:v>37239000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09704340981627E-3"/>
                  <c:y val="6.42527828039475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14602655</c:v>
                </c:pt>
                <c:pt idx="3">
                  <c:v>4318194</c:v>
                </c:pt>
                <c:pt idx="4">
                  <c:v>14156296</c:v>
                </c:pt>
                <c:pt idx="5">
                  <c:v>314437</c:v>
                </c:pt>
                <c:pt idx="6">
                  <c:v>108469</c:v>
                </c:pt>
                <c:pt idx="7">
                  <c:v>408205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8/16/2018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12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13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16/08/2018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16/08/2018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16/08/2018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16/08/2018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16/08/2018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Julio 2018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164376"/>
              </p:ext>
            </p:extLst>
          </p:nvPr>
        </p:nvGraphicFramePr>
        <p:xfrm>
          <a:off x="533400" y="1295402"/>
          <a:ext cx="8287072" cy="479789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70654"/>
                <a:gridCol w="858966"/>
                <a:gridCol w="871981"/>
                <a:gridCol w="819923"/>
                <a:gridCol w="849205"/>
                <a:gridCol w="849205"/>
                <a:gridCol w="950068"/>
                <a:gridCol w="845952"/>
                <a:gridCol w="771118"/>
              </a:tblGrid>
              <a:tr h="452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 31  de Julio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2006 - 2010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2010 - 2014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Devengado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7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10.348.333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46,2%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15.188.856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45,6%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15.249.196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46,4%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22.583.952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25.553.281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59,5%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33.157.043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55,0%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32.677.892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57,8%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36.479.035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59,7%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13.822.345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18.118.366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44,8%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18.441.888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45,6%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20.528.841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33,1%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23.252.970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54,6%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27.233.492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26.873.930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52,0%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18.553.098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32,0%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22.743.178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57,0%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30.690.148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56,6%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29.873.263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54,5%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35.959.917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49,6%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17.142.141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54,5%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25.021.621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55,7%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25.147.207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55,1%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33.624.812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22.659.497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48,8%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32.066.990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56,1%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31.051.540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38.247.843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36.786.231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49.523.704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56,3%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51.021.691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56,9%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62.074.862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58,7%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22.001.034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46,2%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37.343.257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52,1%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36.514.411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49,2%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36.078.839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34.296.667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60,7%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40.169.952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57,6%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40.003.997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58,5%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45.399.509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57,1%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11.379.742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18.440.083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17.743.025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23.119.767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42,9%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12.869.557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17.178.365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54,1%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19.820.271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38.827.389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62,8%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48.106.403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61.754.132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59,9%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57.057.530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56,5%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52.819.456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060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13.733.016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49,6%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19.936.352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17.153.454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22.571.688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4756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9.530.390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53,2%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12.949.953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53,4%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11.225.665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44,6%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16.241.868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43,5%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4756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314.919.423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53,3%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438.772.314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54,6%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423.750.302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54,0%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503.110.876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49,1%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92447" y="188913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Julio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96983" y="6021288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11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468810"/>
              </p:ext>
            </p:extLst>
          </p:nvPr>
        </p:nvGraphicFramePr>
        <p:xfrm>
          <a:off x="484188" y="1196752"/>
          <a:ext cx="8177214" cy="476398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80120"/>
                <a:gridCol w="1080120"/>
                <a:gridCol w="927494"/>
                <a:gridCol w="950976"/>
                <a:gridCol w="1012613"/>
                <a:gridCol w="1091860"/>
                <a:gridCol w="1021418"/>
                <a:gridCol w="1012613"/>
              </a:tblGrid>
              <a:tr h="53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REGION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ESTUDIOS PROPIOS DEL GIRO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TRANSFERENCIAS CORRIENTES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OTROS GASTOS CORRIENTES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ACTIVOS NO FINANCIEROS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TRANSFERENCIAS DE CAPITAL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INVERSION EN OBRAS (EMPLEO)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u="none" strike="noStrike" dirty="0">
                          <a:effectLst/>
                        </a:rPr>
                        <a:t>TOTAL INVERSION</a:t>
                      </a:r>
                      <a:endParaRPr lang="es-CL" sz="8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TARAPACA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50.500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864.898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1.344.187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3.466.469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16.857.898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22.583.952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ANTOFAGASTA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97.680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465.342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17.019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939.144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3.282.043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29.360.575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36.479.035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ATACAMA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1.970.824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260.104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1.207.520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17.090.393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20.528.841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COQUIMBO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13.917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3.491.288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398.085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1.573.349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12.871.211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18.553.098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VALPARAISO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2.156.431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5.367.091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3.519.594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24.756.152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35.959.917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O'HIGGINS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2.149.846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1.750.702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4.307.531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25.416.733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33.624.812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MAULE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3.160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3.664.264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4.020.321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8.468.074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22.092.024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38.247.843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BIO - BIO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2.379.794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405.158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1.148.165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13.376.571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44.498.447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62.074.862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ARAUCANIA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983.245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2.077.958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5.346.362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27.582.347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36.078.839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LOS LAGOS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1.637.272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12.179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4.817.622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5.242.977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33.689.459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45.399.509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AYSEN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42.000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2.244.283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805.343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3.941.556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15.434.902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23.119.767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MAGALLANES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911.038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1.746.796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984.482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35.185.073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38.827.389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METROPOLITANA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334.171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6.151.647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8.426.997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3.651.731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33.828.323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52.819.456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LOS RIOS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12.000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1.151.710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403.821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       2.708.930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18.295.227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>
                          <a:effectLst/>
                        </a:rPr>
                        <a:t>                           22.571.688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7379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 dirty="0">
                          <a:effectLst/>
                        </a:rPr>
                        <a:t> ARICA - PARINACOTA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1.026.150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800.008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       1.272.325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12.997.079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u="none" strike="noStrike" dirty="0">
                          <a:effectLst/>
                        </a:rPr>
                        <a:t>                           16.241.868 </a:t>
                      </a:r>
                      <a:endParaRPr lang="es-CL" sz="7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93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SUBTOTAL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     553.428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31.248.032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832.441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33.908.259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62.349.514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369.955.843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503.110.876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939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FONDEMA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  1.206.690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                   1.330.784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u="none" strike="noStrike">
                          <a:effectLst/>
                        </a:rPr>
                        <a:t>                              2.537.474 </a:t>
                      </a:r>
                      <a:endParaRPr lang="es-CL" sz="7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93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TOTAL GENERAL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     553.428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31.248.032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832.441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33.908.259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63.556.204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371.286.627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505.648.350 </a:t>
                      </a:r>
                      <a:endParaRPr lang="es-CL" sz="9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131763" y="188913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Julio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12</a:t>
            </a:fld>
            <a:endParaRPr lang="en-US" altLang="es-CL"/>
          </a:p>
        </p:txBody>
      </p:sp>
      <p:graphicFrame>
        <p:nvGraphicFramePr>
          <p:cNvPr id="8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823624"/>
              </p:ext>
            </p:extLst>
          </p:nvPr>
        </p:nvGraphicFramePr>
        <p:xfrm>
          <a:off x="323529" y="1412776"/>
          <a:ext cx="8568952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51520" y="229888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Julio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13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584505"/>
              </p:ext>
            </p:extLst>
          </p:nvPr>
        </p:nvGraphicFramePr>
        <p:xfrm>
          <a:off x="467544" y="1484788"/>
          <a:ext cx="8208911" cy="4392487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65393"/>
                <a:gridCol w="1210984"/>
                <a:gridCol w="1207593"/>
                <a:gridCol w="1088867"/>
                <a:gridCol w="1048162"/>
                <a:gridCol w="1088867"/>
                <a:gridCol w="1099045"/>
              </a:tblGrid>
              <a:tr h="62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 Mejoramiento Barrios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Fondo Regional Iniciativa Local (FRIL)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Municipios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al Sector Privado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1.358.464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1.497.765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1.968.704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4.824.933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ANTOFAGASTA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1.511.003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1.771.040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3.282.043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ATACAMA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828.146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379.374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1.207.520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COQUIMBO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2.100.587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522.623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966.592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606.757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4.196.559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VALPARAISO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2.889.304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1.359.182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2.160.412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6.408.898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O'HIGGINS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5.420.864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3.502.311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317.021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464.339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3.843.192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13.547.727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MAULE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269.486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4.078.042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6.185.014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2.283.060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12.815.602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BIO - BIO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4.778.185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5.686.245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11.613.301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4.823.777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8.552.794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35.454.302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ARAUCANIA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36.417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1.245.476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235.922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5.110.440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6.628.255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LOS LAGOS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396.784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5.202.756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2.325.266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2.917.711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10.842.517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AYSEN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2.325.154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3.498.469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443.087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6.266.710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MAGALLANES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2.585.084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471.705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512.777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3.569.566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METROPOLITANA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2.975.008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4.490.525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830.019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2.821.712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11.117.264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LOS RIOS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1.508.702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132.438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2.576.492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4.217.632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ARICA - PARINACOTA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340.049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118.225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1.154.100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1.612.374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13.002.323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34.219.218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16.420.847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25.247.862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37.101.652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125.991.902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FONDEMA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1.069.342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137.348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1.206.690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TOTAL GENERAL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13.002.323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34.219.218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16.420.847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26.317.204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37.239.000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127.198.592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 txBox="1">
            <a:spLocks/>
          </p:cNvSpPr>
          <p:nvPr/>
        </p:nvSpPr>
        <p:spPr bwMode="auto">
          <a:xfrm>
            <a:off x="323528" y="333375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Julio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14</a:t>
            </a:fld>
            <a:endParaRPr lang="en-US" altLang="es-CL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358558"/>
              </p:ext>
            </p:extLst>
          </p:nvPr>
        </p:nvGraphicFramePr>
        <p:xfrm>
          <a:off x="381043" y="1412776"/>
          <a:ext cx="8386763" cy="4719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251520" y="188640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Julio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15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636667"/>
              </p:ext>
            </p:extLst>
          </p:nvPr>
        </p:nvGraphicFramePr>
        <p:xfrm>
          <a:off x="395536" y="1331640"/>
          <a:ext cx="8177211" cy="446448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80413"/>
                <a:gridCol w="799635"/>
                <a:gridCol w="761556"/>
                <a:gridCol w="761556"/>
                <a:gridCol w="761556"/>
                <a:gridCol w="761556"/>
                <a:gridCol w="761556"/>
                <a:gridCol w="761556"/>
                <a:gridCol w="866271"/>
                <a:gridCol w="761556"/>
              </a:tblGrid>
              <a:tr h="677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Terrenos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Edificios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Vehículos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Mobiliarios y Otros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Máquinas y Equipos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Equipos Informáticos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Programas Informáticos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Otros activos no Financieros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719.396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624.791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1.344.187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715.358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33.593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190.193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939.144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16.936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230.297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12.870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260.103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2.732.668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916.655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1.528.468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107.500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81.800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5.367.091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1.357.742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237.819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14.404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139.769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969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1.750.703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2.342.514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1.663.041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14.765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4.020.320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354.949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52.853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740.363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1.148.165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802.822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1.275.136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2.077.958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2.613.952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737.681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1.465.988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4.817.621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15.890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475.542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313.910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805.342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415.477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1.331.319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1.746.796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2.268.219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2.322.657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3.689.088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147.033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8.426.997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97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153.370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250.451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403.821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879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110.298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677.215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12.495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800.008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879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    -  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  -  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14.602.655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4.318.194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14.156.296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314.437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108.469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408.205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33.908.256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87029" y="260648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Julio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16</a:t>
            </a:fld>
            <a:endParaRPr lang="en-US" altLang="es-CL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279083"/>
              </p:ext>
            </p:extLst>
          </p:nvPr>
        </p:nvGraphicFramePr>
        <p:xfrm>
          <a:off x="387029" y="1403648"/>
          <a:ext cx="8433443" cy="4727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31 de Julio de 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165100" y="188640"/>
            <a:ext cx="8799512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31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Julio 2018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580954" y="5730399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70938"/>
              </p:ext>
            </p:extLst>
          </p:nvPr>
        </p:nvGraphicFramePr>
        <p:xfrm>
          <a:off x="467544" y="1124744"/>
          <a:ext cx="8087494" cy="458612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579779"/>
                <a:gridCol w="1780733"/>
                <a:gridCol w="1826392"/>
                <a:gridCol w="1900590"/>
              </a:tblGrid>
              <a:tr h="656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DE EVALUACION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PRESUPUESTARIA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41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43.890.578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22.583.952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61.125.519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36.479.035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59,7%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62.036.039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20.528.841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33,1%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57.980.140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18.553.098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32,0%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72.560.877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35.959.917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49,6%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62.613.161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33.624.812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53,7%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70.253.447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38.247.843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105.693.531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62.074.862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58,7%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110.464.376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36.078.839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79.567.975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45.399.509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57,1%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53.946.564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23.119.767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42,9%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61.791.783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38.827.389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62,8%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102.189.908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52.819.456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777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43.585.858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22.571.688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51,8%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1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37.354.859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16.241.868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43,5%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11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    1.025.054.615 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        503.110.876 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49,1%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1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FONDEMA  - 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6.459.080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2.537.474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39,3%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411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1.031.513.695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505.648.350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31 de Julio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81652"/>
              </p:ext>
            </p:extLst>
          </p:nvPr>
        </p:nvGraphicFramePr>
        <p:xfrm>
          <a:off x="251521" y="1268760"/>
          <a:ext cx="8568952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Julio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54,0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(Julio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773306"/>
              </p:ext>
            </p:extLst>
          </p:nvPr>
        </p:nvGraphicFramePr>
        <p:xfrm>
          <a:off x="611188" y="1894979"/>
          <a:ext cx="8051801" cy="4174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33363" y="188640"/>
            <a:ext cx="8200430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Julio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2017 - 2018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531255"/>
              </p:ext>
            </p:extLst>
          </p:nvPr>
        </p:nvGraphicFramePr>
        <p:xfrm>
          <a:off x="467544" y="1196752"/>
          <a:ext cx="8136904" cy="468052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85194"/>
                <a:gridCol w="923928"/>
                <a:gridCol w="898024"/>
                <a:gridCol w="990130"/>
                <a:gridCol w="725327"/>
                <a:gridCol w="993008"/>
                <a:gridCol w="1059207"/>
                <a:gridCol w="1062086"/>
              </a:tblGrid>
              <a:tr h="1555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2018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Estado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2017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110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Marco Presupuestario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Presupuestario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43.890.578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22.583.952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5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37.898.831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17.858.131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47,1%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61.125.519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36.479.035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59,7%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68.710.867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46.510.883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67,7%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62.036.039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20.528.841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33,1%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62.629.022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31.943.270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57.980.140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18.553.098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05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62.386.442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34.057.328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54,6%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72.560.877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35.959.917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49,6%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72.181.179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33.335.984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46,2%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62.613.161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33.624.812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53,7%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60.755.023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34.943.084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57,5%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70.253.447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38.247.843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54,4%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69.521.162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36.454.314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52,4%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105.693.531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62.074.862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58,7%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114.076.473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65.130.154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57,1%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110.464.376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36.078.839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104.779.233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56.465.320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53,9%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79.567.975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45.399.509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57,1%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82.514.708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42.557.391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53.946.564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23.119.767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42,9%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51.116.215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24.173.405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61.791.783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38.827.389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62,8%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54.361.174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32.359.263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59,5%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102.189.908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52.819.456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104.143.716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55.835.528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53,6%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43.585.858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22.571.688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46.500.333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21.686.691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46,6%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37.354.859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16.241.868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43,5%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25.788.408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16.597.072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64,4%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    1.025.054.615 </a:t>
                      </a:r>
                      <a:endParaRPr lang="es-CL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       503.110.876 </a:t>
                      </a:r>
                      <a:endParaRPr lang="es-CL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49,1%</a:t>
                      </a:r>
                      <a:endParaRPr lang="es-CL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       1.017.362.786 </a:t>
                      </a:r>
                      <a:endParaRPr lang="es-CL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        549.907.818 </a:t>
                      </a:r>
                      <a:endParaRPr lang="es-CL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54,1%</a:t>
                      </a:r>
                      <a:endParaRPr lang="es-CL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41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FONDEMA  - 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6.459.080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2.537.474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39,3%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8.457.506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1.579.631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18,7%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41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1.031.513.695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505.648.350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5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1.025.820.292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551.487.449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53,8%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233363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Junio - Julio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220121"/>
              </p:ext>
            </p:extLst>
          </p:nvPr>
        </p:nvGraphicFramePr>
        <p:xfrm>
          <a:off x="395535" y="1339718"/>
          <a:ext cx="8424937" cy="453755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625865"/>
                <a:gridCol w="1067295"/>
                <a:gridCol w="1128025"/>
                <a:gridCol w="1173851"/>
                <a:gridCol w="1212627"/>
                <a:gridCol w="1131550"/>
                <a:gridCol w="1085724"/>
              </a:tblGrid>
              <a:tr h="6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REGION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GASTO DEVENGADO JUNIO 2018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% EJECUCION JUNIO 2018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GASTO DEVENGADO JULIO 2018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% EJECUCION JULIO 2018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Variación Mensual (M$)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% Variación Mensual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18.792.156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44,1%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22.583.952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3.791.796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33.345.426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50,6%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36.479.035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59,7%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3.133.609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9,1%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17.786.509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28,5%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20.528.841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33,1%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2.742.332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14.822.822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25,5%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18.553.098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3.730.276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30.518.113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41,4%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35.959.917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49,6%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5.441.804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30.628.771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48,7%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33.624.812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53,7%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2.996.041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35.612.924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50,2%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38.247.843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54,4%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2.634.919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56.274.081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53,0%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62.074.862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58,7%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5.800.781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32.581.107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29,4%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36.078.839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3.497.732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40.884.687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50,7%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45.399.509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57,1%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4.514.822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20.564.318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38,0%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23.119.767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42,9%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2.555.449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34.733.209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56,0%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38.827.389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62,8%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4.094.180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48.919.526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47,2%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52.819.456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51,7%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3.899.930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19.689.346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45,0%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22.571.688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51,8%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2.882.342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13.980.178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37,0%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16.241.868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43,5%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2.261.690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6,5%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449.133.173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43,4%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503.110.876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49,1%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53.977.703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5,7%</a:t>
                      </a:r>
                      <a:endParaRPr lang="es-CL" sz="11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FONDEMA  - 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1.876.865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29,1%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2.537.474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39,3%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660.609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10,2%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74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451.010.038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505.648.350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54.638.312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5,7%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7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146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451600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08527"/>
              </p:ext>
            </p:extLst>
          </p:nvPr>
        </p:nvGraphicFramePr>
        <p:xfrm>
          <a:off x="323528" y="1196751"/>
          <a:ext cx="8424936" cy="4968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ítulo 1"/>
          <p:cNvSpPr txBox="1">
            <a:spLocks/>
          </p:cNvSpPr>
          <p:nvPr/>
        </p:nvSpPr>
        <p:spPr bwMode="auto">
          <a:xfrm>
            <a:off x="233363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Junio - Julio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8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793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21572"/>
              </p:ext>
            </p:extLst>
          </p:nvPr>
        </p:nvGraphicFramePr>
        <p:xfrm>
          <a:off x="148332" y="1052736"/>
          <a:ext cx="8799388" cy="5131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 bwMode="auto">
          <a:xfrm>
            <a:off x="233363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Variación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Mensual de la </a:t>
            </a:r>
            <a:r>
              <a:rPr lang="es-ES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Ejecución Presupuestaria 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9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550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5269</TotalTime>
  <Words>2427</Words>
  <Application>Microsoft Office PowerPoint</Application>
  <PresentationFormat>Presentación en pantalla (4:3)</PresentationFormat>
  <Paragraphs>1214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31 de Julio 2018 – Montos Miles $</vt:lpstr>
      <vt:lpstr>Programa de Inversión Gobiernos Regionales Ejecución Presupuestaria al 31 de Julio de 2018</vt:lpstr>
      <vt:lpstr>Programa de Inversión Gobiernos Regionales Ejecución Presupuestaria Período 2006 - 2018 Mes de Julio</vt:lpstr>
      <vt:lpstr>Programa de Inversión Gobiernos Regionales Ejecución Presupuestaria Comparativo Julio 2017 - 2018 Montos en Miles de $ de cada año</vt:lpstr>
      <vt:lpstr>Presentación de PowerPoint</vt:lpstr>
      <vt:lpstr>Presentación de PowerPoint</vt:lpstr>
      <vt:lpstr>Presentación de PowerPoint</vt:lpstr>
      <vt:lpstr>Programa de Inversión Gobiernos Regionales Comparación Gasto Promedio respecto Julio 2018  (montos en M$ de 2018)</vt:lpstr>
      <vt:lpstr>Programa de Inversión Gobiernos Regionales Ejecución Presupuestaria por Tipo de Gasto Julio 2018 Montos en Miles de $</vt:lpstr>
      <vt:lpstr>Programa de Inversión Gobiernos Regionales Ejecución Presupuestaria por Tipo de Gasto Julio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135</cp:revision>
  <cp:lastPrinted>2018-08-14T21:01:58Z</cp:lastPrinted>
  <dcterms:created xsi:type="dcterms:W3CDTF">2010-11-27T19:44:20Z</dcterms:created>
  <dcterms:modified xsi:type="dcterms:W3CDTF">2018-08-16T12:39:28Z</dcterms:modified>
</cp:coreProperties>
</file>