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  <p:sldMasterId id="2147483852" r:id="rId2"/>
  </p:sldMasterIdLst>
  <p:notesMasterIdLst>
    <p:notesMasterId r:id="rId18"/>
  </p:notesMasterIdLst>
  <p:handoutMasterIdLst>
    <p:handoutMasterId r:id="rId19"/>
  </p:handoutMasterIdLst>
  <p:sldIdLst>
    <p:sldId id="275" r:id="rId3"/>
    <p:sldId id="304" r:id="rId4"/>
    <p:sldId id="349" r:id="rId5"/>
    <p:sldId id="350" r:id="rId6"/>
    <p:sldId id="351" r:id="rId7"/>
    <p:sldId id="352" r:id="rId8"/>
    <p:sldId id="360" r:id="rId9"/>
    <p:sldId id="361" r:id="rId10"/>
    <p:sldId id="353" r:id="rId11"/>
    <p:sldId id="354" r:id="rId12"/>
    <p:sldId id="355" r:id="rId13"/>
    <p:sldId id="356" r:id="rId14"/>
    <p:sldId id="357" r:id="rId15"/>
    <p:sldId id="358" r:id="rId16"/>
    <p:sldId id="359" r:id="rId17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-4">
          <p15:clr>
            <a:srgbClr val="A4A3A4"/>
          </p15:clr>
        </p15:guide>
        <p15:guide id="2" pos="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FA1"/>
    <a:srgbClr val="E10202"/>
    <a:srgbClr val="E17068"/>
    <a:srgbClr val="EF4143"/>
    <a:srgbClr val="404040"/>
    <a:srgbClr val="808080"/>
    <a:srgbClr val="CCCCCC"/>
    <a:srgbClr val="FE45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2" autoAdjust="0"/>
    <p:restoredTop sz="94420" autoAdjust="0"/>
  </p:normalViewPr>
  <p:slideViewPr>
    <p:cSldViewPr snapToObjects="1">
      <p:cViewPr varScale="1">
        <p:scale>
          <a:sx n="115" d="100"/>
          <a:sy n="115" d="100"/>
        </p:scale>
        <p:origin x="1416" y="96"/>
      </p:cViewPr>
      <p:guideLst>
        <p:guide orient="horz" pos="-4"/>
        <p:guide pos="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AN%20MIRANDA%20V\FNDR%20-DDR\FNDR\FNDR%202018\CONTROL%20DEL%20GASTO\GASTO%20MENSUAL\CONTROL%20GASTOSEPT.%20201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AN%20MIRANDA%20V\FNDR%20-DDR\FNDR\FNDR%202018\CONTROL%20DEL%20GASTO\GASTO%20MENSUAL\CONTROL%20GASTOSEPT.%202018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JUAN%20MIRANDA%20V\FNDR%20-DDR\FNDR\FNDR%202018\CONTROL%20DEL%20GASTO\GASTO%20MENSUAL\CONTROL%20GASTOSEPT.%20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AN%20MIRANDA%20V\FNDR%20-DDR\FNDR\FNDR%202018\CONTROL%20DEL%20GASTO\GASTO%20MENSUAL\CONTROL%20GASTO%20SEPT.%202018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JUAN%20MIRANDA%20V\FNDR%20-DDR\FNDR\FNDR%202018\CONTROL%20DEL%20GASTO\GASTO%20MENSUAL\CONTROL%20GASTO%20SEPT.%2020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JUAN%20MIRANDA%20V\FNDR%20-DDR\FNDR\FNDR%202018\CONTROL%20DEL%20GASTO\GASTO%20MENSUAL\CONTROL%20GASTO%20SEPT.%202018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185754136015028E-2"/>
          <c:y val="0.10831132568777066"/>
          <c:w val="0.92653910892978031"/>
          <c:h val="0.6876766322971718"/>
        </c:manualLayout>
      </c:layout>
      <c:barChart>
        <c:barDir val="col"/>
        <c:grouping val="clustered"/>
        <c:varyColors val="0"/>
        <c:ser>
          <c:idx val="0"/>
          <c:order val="1"/>
          <c:tx>
            <c:v>Ejecución Gores</c:v>
          </c:tx>
          <c:spPr>
            <a:gradFill rotWithShape="1">
              <a:gsLst>
                <a:gs pos="0">
                  <a:schemeClr val="accent1">
                    <a:lumMod val="75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10"/>
            <c:invertIfNegative val="0"/>
            <c:bubble3D val="0"/>
            <c:spPr>
              <a:gradFill>
                <a:gsLst>
                  <a:gs pos="0">
                    <a:schemeClr val="accent1">
                      <a:lumMod val="75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60A-42C0-9D0B-56385AA0C48A}"/>
              </c:ext>
            </c:extLst>
          </c:dPt>
          <c:dLbls>
            <c:dLbl>
              <c:idx val="0"/>
              <c:layout>
                <c:manualLayout>
                  <c:x val="-5.2505849335847605E-4"/>
                  <c:y val="-5.7512929227041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60A-42C0-9D0B-56385AA0C48A}"/>
                </c:ext>
              </c:extLst>
            </c:dLbl>
            <c:dLbl>
              <c:idx val="1"/>
              <c:layout>
                <c:manualLayout>
                  <c:x val="-2.9017320882291807E-3"/>
                  <c:y val="6.353052022343361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60A-42C0-9D0B-56385AA0C48A}"/>
                </c:ext>
              </c:extLst>
            </c:dLbl>
            <c:dLbl>
              <c:idx val="2"/>
              <c:layout>
                <c:manualLayout>
                  <c:x val="-2.1391271951641182E-3"/>
                  <c:y val="-5.39947299486972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60A-42C0-9D0B-56385AA0C48A}"/>
                </c:ext>
              </c:extLst>
            </c:dLbl>
            <c:dLbl>
              <c:idx val="3"/>
              <c:layout>
                <c:manualLayout>
                  <c:x val="-2.3001897952002041E-3"/>
                  <c:y val="-5.34087085268187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60A-42C0-9D0B-56385AA0C48A}"/>
                </c:ext>
              </c:extLst>
            </c:dLbl>
            <c:dLbl>
              <c:idx val="4"/>
              <c:layout>
                <c:manualLayout>
                  <c:x val="-1.4262088580894272E-3"/>
                  <c:y val="-3.86842473093230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60A-42C0-9D0B-56385AA0C48A}"/>
                </c:ext>
              </c:extLst>
            </c:dLbl>
            <c:dLbl>
              <c:idx val="5"/>
              <c:layout>
                <c:manualLayout>
                  <c:x val="-1.4361647784845797E-3"/>
                  <c:y val="-2.90784657834930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60A-42C0-9D0B-56385AA0C48A}"/>
                </c:ext>
              </c:extLst>
            </c:dLbl>
            <c:dLbl>
              <c:idx val="6"/>
              <c:layout>
                <c:manualLayout>
                  <c:x val="-8.2410828915053397E-4"/>
                  <c:y val="3.01749263590562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60A-42C0-9D0B-56385AA0C48A}"/>
                </c:ext>
              </c:extLst>
            </c:dLbl>
            <c:dLbl>
              <c:idx val="7"/>
              <c:layout>
                <c:manualLayout>
                  <c:x val="-8.5397605033564483E-4"/>
                  <c:y val="-1.6282077166389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60A-42C0-9D0B-56385AA0C48A}"/>
                </c:ext>
              </c:extLst>
            </c:dLbl>
            <c:dLbl>
              <c:idx val="8"/>
              <c:layout>
                <c:manualLayout>
                  <c:x val="-2.3033533586902253E-3"/>
                  <c:y val="2.74912381514445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60A-42C0-9D0B-56385AA0C48A}"/>
                </c:ext>
              </c:extLst>
            </c:dLbl>
            <c:dLbl>
              <c:idx val="9"/>
              <c:layout>
                <c:manualLayout>
                  <c:x val="-2.6064971778223156E-3"/>
                  <c:y val="-2.14926980281311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60A-42C0-9D0B-56385AA0C48A}"/>
                </c:ext>
              </c:extLst>
            </c:dLbl>
            <c:dLbl>
              <c:idx val="10"/>
              <c:layout>
                <c:manualLayout>
                  <c:x val="-8.5602306201432395E-6"/>
                  <c:y val="-3.2888847473947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60A-42C0-9D0B-56385AA0C48A}"/>
                </c:ext>
              </c:extLst>
            </c:dLbl>
            <c:dLbl>
              <c:idx val="11"/>
              <c:layout>
                <c:manualLayout>
                  <c:x val="-1.1816840095078976E-3"/>
                  <c:y val="-4.22991504760129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60A-42C0-9D0B-56385AA0C48A}"/>
                </c:ext>
              </c:extLst>
            </c:dLbl>
            <c:dLbl>
              <c:idx val="12"/>
              <c:layout>
                <c:manualLayout>
                  <c:x val="0"/>
                  <c:y val="-2.3347466182111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60A-42C0-9D0B-56385AA0C48A}"/>
                </c:ext>
              </c:extLst>
            </c:dLbl>
            <c:dLbl>
              <c:idx val="13"/>
              <c:layout>
                <c:manualLayout>
                  <c:x val="-1.1332070513224905E-3"/>
                  <c:y val="-4.0460948298622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60A-42C0-9D0B-56385AA0C48A}"/>
                </c:ext>
              </c:extLst>
            </c:dLbl>
            <c:dLbl>
              <c:idx val="14"/>
              <c:layout>
                <c:manualLayout>
                  <c:x val="-2.7354589130330815E-3"/>
                  <c:y val="-2.64757437864646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60A-42C0-9D0B-56385AA0C4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'Carpeta Subsecretario'!$A$6:$A$20</c:f>
              <c:strCache>
                <c:ptCount val="15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</c:strCache>
            </c:strRef>
          </c:cat>
          <c:val>
            <c:numRef>
              <c:f>'Carpeta Subsecretario'!$N$6:$N$20</c:f>
              <c:numCache>
                <c:formatCode>0.0%</c:formatCode>
                <c:ptCount val="15"/>
                <c:pt idx="0">
                  <c:v>0.6693570300001257</c:v>
                </c:pt>
                <c:pt idx="1">
                  <c:v>0.69729755587024134</c:v>
                </c:pt>
                <c:pt idx="2">
                  <c:v>0.41621142066651229</c:v>
                </c:pt>
                <c:pt idx="3">
                  <c:v>0.48473626750080767</c:v>
                </c:pt>
                <c:pt idx="4">
                  <c:v>0.69244666977989722</c:v>
                </c:pt>
                <c:pt idx="5">
                  <c:v>0.61760031847005414</c:v>
                </c:pt>
                <c:pt idx="6">
                  <c:v>0.69385129283646729</c:v>
                </c:pt>
                <c:pt idx="7">
                  <c:v>0.68947260526751775</c:v>
                </c:pt>
                <c:pt idx="8">
                  <c:v>0.44412907186511735</c:v>
                </c:pt>
                <c:pt idx="9">
                  <c:v>0.68528390746818701</c:v>
                </c:pt>
                <c:pt idx="10">
                  <c:v>0.58847021874928618</c:v>
                </c:pt>
                <c:pt idx="11">
                  <c:v>0.69600464298777687</c:v>
                </c:pt>
                <c:pt idx="12">
                  <c:v>0.63368835549637981</c:v>
                </c:pt>
                <c:pt idx="13">
                  <c:v>0.60753302378892271</c:v>
                </c:pt>
                <c:pt idx="14">
                  <c:v>0.49004433488055249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60A-42C0-9D0B-56385AA0C48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38041136"/>
        <c:axId val="138040576"/>
      </c:barChart>
      <c:lineChart>
        <c:grouping val="standard"/>
        <c:varyColors val="0"/>
        <c:ser>
          <c:idx val="1"/>
          <c:order val="0"/>
          <c:tx>
            <c:v>Promedio Nacional</c:v>
          </c:tx>
          <c:spPr>
            <a:ln w="31750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'Carpeta Subsecretario'!$A$6:$A$20</c:f>
              <c:strCache>
                <c:ptCount val="15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</c:strCache>
            </c:strRef>
          </c:cat>
          <c:val>
            <c:numRef>
              <c:f>'Carpeta Subsecretario'!$P$6:$P$20</c:f>
              <c:numCache>
                <c:formatCode>0.0%</c:formatCode>
                <c:ptCount val="15"/>
                <c:pt idx="0">
                  <c:v>0.61005847280502257</c:v>
                </c:pt>
                <c:pt idx="1">
                  <c:v>0.61005847280502257</c:v>
                </c:pt>
                <c:pt idx="2">
                  <c:v>0.61005847280502257</c:v>
                </c:pt>
                <c:pt idx="3">
                  <c:v>0.61005847280502257</c:v>
                </c:pt>
                <c:pt idx="4">
                  <c:v>0.61005847280502257</c:v>
                </c:pt>
                <c:pt idx="5">
                  <c:v>0.61005847280502257</c:v>
                </c:pt>
                <c:pt idx="6">
                  <c:v>0.61005847280502257</c:v>
                </c:pt>
                <c:pt idx="7">
                  <c:v>0.61005847280502257</c:v>
                </c:pt>
                <c:pt idx="8">
                  <c:v>0.61005847280502257</c:v>
                </c:pt>
                <c:pt idx="9">
                  <c:v>0.61005847280502257</c:v>
                </c:pt>
                <c:pt idx="10">
                  <c:v>0.61005847280502257</c:v>
                </c:pt>
                <c:pt idx="11">
                  <c:v>0.61005847280502257</c:v>
                </c:pt>
                <c:pt idx="12">
                  <c:v>0.61005847280502257</c:v>
                </c:pt>
                <c:pt idx="13">
                  <c:v>0.61005847280502257</c:v>
                </c:pt>
                <c:pt idx="14">
                  <c:v>0.61005847280502257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260A-42C0-9D0B-56385AA0C4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8041136"/>
        <c:axId val="138040576"/>
      </c:lineChart>
      <c:valAx>
        <c:axId val="138040576"/>
        <c:scaling>
          <c:orientation val="minMax"/>
          <c:max val="0.8"/>
          <c:min val="0"/>
        </c:scaling>
        <c:delete val="0"/>
        <c:axPos val="r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8041136"/>
        <c:crosses val="max"/>
        <c:crossBetween val="between"/>
      </c:valAx>
      <c:catAx>
        <c:axId val="13804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80405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pattFill prst="dkDnDiag">
              <a:fgClr>
                <a:schemeClr val="tx2">
                  <a:lumMod val="20000"/>
                  <a:lumOff val="80000"/>
                </a:schemeClr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Pt>
            <c:idx val="8"/>
            <c:invertIfNegative val="0"/>
            <c:bubble3D val="0"/>
            <c:spPr>
              <a:pattFill prst="dkDnDiag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F2E6-479E-9747-B7C0DF2FFD12}"/>
              </c:ext>
            </c:extLst>
          </c:dPt>
          <c:dPt>
            <c:idx val="9"/>
            <c:invertIfNegative val="0"/>
            <c:bubble3D val="0"/>
            <c:spPr>
              <a:pattFill prst="dkDnDiag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F2E6-479E-9747-B7C0DF2FFD12}"/>
              </c:ext>
            </c:extLst>
          </c:dPt>
          <c:dPt>
            <c:idx val="10"/>
            <c:invertIfNegative val="0"/>
            <c:bubble3D val="0"/>
            <c:spPr>
              <a:pattFill prst="dkDnDiag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F2E6-479E-9747-B7C0DF2FFD12}"/>
              </c:ext>
            </c:extLst>
          </c:dPt>
          <c:dPt>
            <c:idx val="11"/>
            <c:invertIfNegative val="0"/>
            <c:bubble3D val="0"/>
            <c:spPr>
              <a:pattFill prst="dkDnDiag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7-F2E6-479E-9747-B7C0DF2FFD12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9-F2E6-479E-9747-B7C0DF2FFD12}"/>
              </c:ext>
            </c:extLst>
          </c:dPt>
          <c:dLbls>
            <c:dLbl>
              <c:idx val="0"/>
              <c:layout>
                <c:manualLayout>
                  <c:x val="-3.0692512147282329E-3"/>
                  <c:y val="-8.1788163576333066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2E6-479E-9747-B7C0DF2FFD12}"/>
                </c:ext>
              </c:extLst>
            </c:dLbl>
            <c:dLbl>
              <c:idx val="1"/>
              <c:layout>
                <c:manualLayout>
                  <c:x val="-4.6910001874114872E-3"/>
                  <c:y val="-1.23456946913893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2E6-479E-9747-B7C0DF2FFD12}"/>
                </c:ext>
              </c:extLst>
            </c:dLbl>
            <c:dLbl>
              <c:idx val="2"/>
              <c:layout>
                <c:manualLayout>
                  <c:x val="5.9527054878778048E-4"/>
                  <c:y val="-2.54780289560579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2E6-479E-9747-B7C0DF2FFD12}"/>
                </c:ext>
              </c:extLst>
            </c:dLbl>
            <c:dLbl>
              <c:idx val="3"/>
              <c:layout>
                <c:manualLayout>
                  <c:x val="1.9811788013868251E-3"/>
                  <c:y val="-6.2826781932869255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2E6-479E-9747-B7C0DF2FFD12}"/>
                </c:ext>
              </c:extLst>
            </c:dLbl>
            <c:dLbl>
              <c:idx val="4"/>
              <c:layout>
                <c:manualLayout>
                  <c:x val="-7.264238354650338E-17"/>
                  <c:y val="-4.26230115323518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2E6-479E-9747-B7C0DF2FFD12}"/>
                </c:ext>
              </c:extLst>
            </c:dLbl>
            <c:dLbl>
              <c:idx val="5"/>
              <c:layout>
                <c:manualLayout>
                  <c:x val="9.1395701408908815E-4"/>
                  <c:y val="1.39674879349755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2E6-479E-9747-B7C0DF2FFD12}"/>
                </c:ext>
              </c:extLst>
            </c:dLbl>
            <c:dLbl>
              <c:idx val="6"/>
              <c:layout>
                <c:manualLayout>
                  <c:x val="1.768796819494057E-3"/>
                  <c:y val="-3.4897129794259615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0473179851315254E-2"/>
                      <c:h val="5.15646431292862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F2E6-479E-9747-B7C0DF2FFD12}"/>
                </c:ext>
              </c:extLst>
            </c:dLbl>
            <c:dLbl>
              <c:idx val="7"/>
              <c:layout>
                <c:manualLayout>
                  <c:x val="1.4710994471920009E-3"/>
                  <c:y val="-1.83180086360173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2E6-479E-9747-B7C0DF2FFD12}"/>
                </c:ext>
              </c:extLst>
            </c:dLbl>
            <c:dLbl>
              <c:idx val="8"/>
              <c:layout>
                <c:manualLayout>
                  <c:x val="-6.2682870577650887E-3"/>
                  <c:y val="-4.83357886715774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2E6-479E-9747-B7C0DF2FFD12}"/>
                </c:ext>
              </c:extLst>
            </c:dLbl>
            <c:dLbl>
              <c:idx val="9"/>
              <c:layout>
                <c:manualLayout>
                  <c:x val="-1.6834742935153181E-3"/>
                  <c:y val="9.27254254508508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2E6-479E-9747-B7C0DF2FFD12}"/>
                </c:ext>
              </c:extLst>
            </c:dLbl>
            <c:dLbl>
              <c:idx val="10"/>
              <c:layout>
                <c:manualLayout>
                  <c:x val="0"/>
                  <c:y val="-1.01691743212443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2E6-479E-9747-B7C0DF2FFD12}"/>
                </c:ext>
              </c:extLst>
            </c:dLbl>
            <c:dLbl>
              <c:idx val="11"/>
              <c:layout>
                <c:manualLayout>
                  <c:x val="0"/>
                  <c:y val="-3.5140716281432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2E6-479E-9747-B7C0DF2FFD12}"/>
                </c:ext>
              </c:extLst>
            </c:dLbl>
            <c:dLbl>
              <c:idx val="12"/>
              <c:layout>
                <c:manualLayout>
                  <c:x val="1.5772868703536017E-2"/>
                  <c:y val="9.629159258318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2E6-479E-9747-B7C0DF2FFD1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'Carpeta Subsecretario'!$B$5:$N$5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'Carpeta Subsecretario'!$B$21:$N$21</c:f>
              <c:numCache>
                <c:formatCode>0.0%</c:formatCode>
                <c:ptCount val="13"/>
                <c:pt idx="0">
                  <c:v>0.52010008566214072</c:v>
                </c:pt>
                <c:pt idx="1">
                  <c:v>0.65090943700313353</c:v>
                </c:pt>
                <c:pt idx="2">
                  <c:v>0.69030079620309415</c:v>
                </c:pt>
                <c:pt idx="3">
                  <c:v>0.74119224615695167</c:v>
                </c:pt>
                <c:pt idx="4">
                  <c:v>0.64205594781833497</c:v>
                </c:pt>
                <c:pt idx="5">
                  <c:v>0.58656486242850225</c:v>
                </c:pt>
                <c:pt idx="6">
                  <c:v>0.64251329129623069</c:v>
                </c:pt>
                <c:pt idx="7">
                  <c:v>0.63434516436049293</c:v>
                </c:pt>
                <c:pt idx="8">
                  <c:v>0.66757993985076047</c:v>
                </c:pt>
                <c:pt idx="9">
                  <c:v>0.69463735575600727</c:v>
                </c:pt>
                <c:pt idx="10">
                  <c:v>0.71933191772235705</c:v>
                </c:pt>
                <c:pt idx="11">
                  <c:v>0.65747807768728939</c:v>
                </c:pt>
                <c:pt idx="12">
                  <c:v>0.61005847280502257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F2E6-479E-9747-B7C0DF2FFD1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axId val="138043936"/>
        <c:axId val="138044496"/>
      </c:barChart>
      <c:lineChart>
        <c:grouping val="standard"/>
        <c:varyColors val="0"/>
        <c:ser>
          <c:idx val="1"/>
          <c:order val="1"/>
          <c:marker>
            <c:symbol val="none"/>
          </c:marker>
          <c:val>
            <c:numRef>
              <c:f>'Carpeta Subsecretario'!$B$22:$N$22</c:f>
              <c:numCache>
                <c:formatCode>0.0%</c:formatCode>
                <c:ptCount val="13"/>
                <c:pt idx="0">
                  <c:v>0.65054366113463991</c:v>
                </c:pt>
                <c:pt idx="1">
                  <c:v>0.65054366113463991</c:v>
                </c:pt>
                <c:pt idx="2">
                  <c:v>0.65054366113463991</c:v>
                </c:pt>
                <c:pt idx="3">
                  <c:v>0.65054366113463991</c:v>
                </c:pt>
                <c:pt idx="4">
                  <c:v>0.65054366113463991</c:v>
                </c:pt>
                <c:pt idx="5">
                  <c:v>0.65054366113463991</c:v>
                </c:pt>
                <c:pt idx="6">
                  <c:v>0.65054366113463991</c:v>
                </c:pt>
                <c:pt idx="7">
                  <c:v>0.65054366113463991</c:v>
                </c:pt>
                <c:pt idx="8">
                  <c:v>0.65054366113463991</c:v>
                </c:pt>
                <c:pt idx="9">
                  <c:v>0.65054366113463991</c:v>
                </c:pt>
                <c:pt idx="10">
                  <c:v>0.65054366113463991</c:v>
                </c:pt>
                <c:pt idx="11">
                  <c:v>0.65054366113463991</c:v>
                </c:pt>
                <c:pt idx="12">
                  <c:v>0.65054366113463991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F2E6-479E-9747-B7C0DF2FFD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8043936"/>
        <c:axId val="138044496"/>
      </c:lineChart>
      <c:catAx>
        <c:axId val="138043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8044496"/>
        <c:crosses val="autoZero"/>
        <c:auto val="1"/>
        <c:lblAlgn val="ctr"/>
        <c:lblOffset val="100"/>
        <c:noMultiLvlLbl val="0"/>
      </c:catAx>
      <c:valAx>
        <c:axId val="138044496"/>
        <c:scaling>
          <c:orientation val="minMax"/>
          <c:max val="0.85000000000000009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8043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621901520940591E-2"/>
          <c:y val="6.0015805168969129E-2"/>
          <c:w val="0.87288398405271139"/>
          <c:h val="0.731536940957817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GASTO!$B$45</c:f>
              <c:strCache>
                <c:ptCount val="1"/>
                <c:pt idx="0">
                  <c:v>GASTO DEVENGADO AGOSTO 2018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cat>
            <c:strRef>
              <c:f>GASTO!$A$46:$A$60</c:f>
              <c:strCache>
                <c:ptCount val="15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</c:strCache>
            </c:strRef>
          </c:cat>
          <c:val>
            <c:numRef>
              <c:f>GASTO!$B$46:$B$60</c:f>
              <c:numCache>
                <c:formatCode>#,##0</c:formatCode>
                <c:ptCount val="15"/>
                <c:pt idx="0">
                  <c:v>27588406</c:v>
                </c:pt>
                <c:pt idx="1">
                  <c:v>39399855</c:v>
                </c:pt>
                <c:pt idx="2">
                  <c:v>23746794</c:v>
                </c:pt>
                <c:pt idx="3">
                  <c:v>22294465</c:v>
                </c:pt>
                <c:pt idx="4">
                  <c:v>40785723</c:v>
                </c:pt>
                <c:pt idx="5">
                  <c:v>36557582</c:v>
                </c:pt>
                <c:pt idx="6">
                  <c:v>43128819</c:v>
                </c:pt>
                <c:pt idx="7">
                  <c:v>68317859</c:v>
                </c:pt>
                <c:pt idx="8">
                  <c:v>40310359</c:v>
                </c:pt>
                <c:pt idx="9">
                  <c:v>50484540</c:v>
                </c:pt>
                <c:pt idx="10">
                  <c:v>27886546</c:v>
                </c:pt>
                <c:pt idx="11">
                  <c:v>45913266</c:v>
                </c:pt>
                <c:pt idx="12">
                  <c:v>59055885</c:v>
                </c:pt>
                <c:pt idx="13">
                  <c:v>25386553</c:v>
                </c:pt>
                <c:pt idx="14">
                  <c:v>18602700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0F-4905-A455-181A82020AAE}"/>
            </c:ext>
          </c:extLst>
        </c:ser>
        <c:ser>
          <c:idx val="1"/>
          <c:order val="1"/>
          <c:tx>
            <c:strRef>
              <c:f>GASTO!$D$45</c:f>
              <c:strCache>
                <c:ptCount val="1"/>
                <c:pt idx="0">
                  <c:v>GASTO DEVENGADO SEPTIEMBRE 2018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cat>
            <c:strRef>
              <c:f>GASTO!$A$46:$A$60</c:f>
              <c:strCache>
                <c:ptCount val="15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</c:strCache>
            </c:strRef>
          </c:cat>
          <c:val>
            <c:numRef>
              <c:f>GASTO!$D$46:$D$60</c:f>
              <c:numCache>
                <c:formatCode>#,##0</c:formatCode>
                <c:ptCount val="15"/>
                <c:pt idx="0">
                  <c:v>29755495</c:v>
                </c:pt>
                <c:pt idx="1">
                  <c:v>42622675</c:v>
                </c:pt>
                <c:pt idx="2">
                  <c:v>25655473</c:v>
                </c:pt>
                <c:pt idx="3">
                  <c:v>28435533</c:v>
                </c:pt>
                <c:pt idx="4">
                  <c:v>44669475</c:v>
                </c:pt>
                <c:pt idx="5">
                  <c:v>40613027</c:v>
                </c:pt>
                <c:pt idx="6">
                  <c:v>48958635</c:v>
                </c:pt>
                <c:pt idx="7">
                  <c:v>74688683</c:v>
                </c:pt>
                <c:pt idx="8">
                  <c:v>47712585</c:v>
                </c:pt>
                <c:pt idx="9">
                  <c:v>56729672</c:v>
                </c:pt>
                <c:pt idx="10">
                  <c:v>32178356</c:v>
                </c:pt>
                <c:pt idx="11">
                  <c:v>50426666</c:v>
                </c:pt>
                <c:pt idx="12">
                  <c:v>65205317</c:v>
                </c:pt>
                <c:pt idx="13">
                  <c:v>27958996</c:v>
                </c:pt>
                <c:pt idx="14">
                  <c:v>19425748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0F-4905-A455-181A82020A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138047856"/>
        <c:axId val="138048416"/>
      </c:barChart>
      <c:lineChart>
        <c:grouping val="standard"/>
        <c:varyColors val="0"/>
        <c:ser>
          <c:idx val="2"/>
          <c:order val="2"/>
          <c:tx>
            <c:strRef>
              <c:f>GASTO!$G$45</c:f>
              <c:strCache>
                <c:ptCount val="1"/>
                <c:pt idx="0">
                  <c:v>% Variación Mensual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7510942615616785E-2"/>
                  <c:y val="1.9496339447132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60F-4905-A455-181A82020AAE}"/>
                </c:ext>
              </c:extLst>
            </c:dLbl>
            <c:dLbl>
              <c:idx val="1"/>
              <c:layout>
                <c:manualLayout>
                  <c:x val="-3.0734621307086679E-2"/>
                  <c:y val="-2.7224986229232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9449307892343412E-2"/>
                      <c:h val="3.00019347090877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60F-4905-A455-181A82020AAE}"/>
                </c:ext>
              </c:extLst>
            </c:dLbl>
            <c:dLbl>
              <c:idx val="2"/>
              <c:layout>
                <c:manualLayout>
                  <c:x val="-2.7517195538826377E-2"/>
                  <c:y val="-3.2493899078554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60F-4905-A455-181A82020AAE}"/>
                </c:ext>
              </c:extLst>
            </c:dLbl>
            <c:dLbl>
              <c:idx val="3"/>
              <c:layout>
                <c:manualLayout>
                  <c:x val="-3.6272666846634771E-2"/>
                  <c:y val="-3.2493899078554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60F-4905-A455-181A82020AAE}"/>
                </c:ext>
              </c:extLst>
            </c:dLbl>
            <c:dLbl>
              <c:idx val="4"/>
              <c:layout>
                <c:manualLayout>
                  <c:x val="-3.8774230077437168E-2"/>
                  <c:y val="-4.76577186485471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60F-4905-A455-181A82020AAE}"/>
                </c:ext>
              </c:extLst>
            </c:dLbl>
            <c:dLbl>
              <c:idx val="5"/>
              <c:layout>
                <c:manualLayout>
                  <c:x val="-2.1553823348862394E-3"/>
                  <c:y val="7.4937242426149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60F-4905-A455-181A82020AAE}"/>
                </c:ext>
              </c:extLst>
            </c:dLbl>
            <c:dLbl>
              <c:idx val="6"/>
              <c:layout>
                <c:manualLayout>
                  <c:x val="-1.0200271803709751E-3"/>
                  <c:y val="-1.6939641004673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60F-4905-A455-181A82020AAE}"/>
                </c:ext>
              </c:extLst>
            </c:dLbl>
            <c:dLbl>
              <c:idx val="7"/>
              <c:layout>
                <c:manualLayout>
                  <c:x val="9.3324066387547762E-3"/>
                  <c:y val="1.22540378147110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60F-4905-A455-181A82020AAE}"/>
                </c:ext>
              </c:extLst>
            </c:dLbl>
            <c:dLbl>
              <c:idx val="8"/>
              <c:layout>
                <c:manualLayout>
                  <c:x val="-1.8473256565544747E-2"/>
                  <c:y val="-2.3828688752624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60F-4905-A455-181A82020AAE}"/>
                </c:ext>
              </c:extLst>
            </c:dLbl>
            <c:dLbl>
              <c:idx val="9"/>
              <c:layout>
                <c:manualLayout>
                  <c:x val="5.6009409817216558E-3"/>
                  <c:y val="2.3085337507562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60F-4905-A455-181A82020AAE}"/>
                </c:ext>
              </c:extLst>
            </c:dLbl>
            <c:dLbl>
              <c:idx val="10"/>
              <c:layout>
                <c:manualLayout>
                  <c:x val="-2.5188673512611375E-2"/>
                  <c:y val="-2.7203960537225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60F-4905-A455-181A82020AAE}"/>
                </c:ext>
              </c:extLst>
            </c:dLbl>
            <c:dLbl>
              <c:idx val="11"/>
              <c:layout>
                <c:manualLayout>
                  <c:x val="-9.4269186662985106E-5"/>
                  <c:y val="-2.0782726359510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60F-4905-A455-181A82020AAE}"/>
                </c:ext>
              </c:extLst>
            </c:dLbl>
            <c:dLbl>
              <c:idx val="12"/>
              <c:layout>
                <c:manualLayout>
                  <c:x val="1.4393194460814562E-2"/>
                  <c:y val="-2.0453812934983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60F-4905-A455-181A82020AAE}"/>
                </c:ext>
              </c:extLst>
            </c:dLbl>
            <c:dLbl>
              <c:idx val="13"/>
              <c:layout>
                <c:manualLayout>
                  <c:x val="1.8318611131945734E-2"/>
                  <c:y val="-1.2783633084364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60F-4905-A455-181A82020AAE}"/>
                </c:ext>
              </c:extLst>
            </c:dLbl>
            <c:dLbl>
              <c:idx val="14"/>
              <c:layout>
                <c:manualLayout>
                  <c:x val="0"/>
                  <c:y val="-2.81613792014142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60F-4905-A455-181A82020AAE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GASTO!$G$46:$G$60</c:f>
              <c:numCache>
                <c:formatCode>0.0%</c:formatCode>
                <c:ptCount val="15"/>
                <c:pt idx="0">
                  <c:v>4.8749189243396551E-2</c:v>
                </c:pt>
                <c:pt idx="1">
                  <c:v>5.2724623900534895E-2</c:v>
                </c:pt>
                <c:pt idx="2">
                  <c:v>3.3644594577628861E-2</c:v>
                </c:pt>
                <c:pt idx="3">
                  <c:v>0.10853370660937167</c:v>
                </c:pt>
                <c:pt idx="4">
                  <c:v>0.13647421308183194</c:v>
                </c:pt>
                <c:pt idx="5">
                  <c:v>4.9323303776914296E-2</c:v>
                </c:pt>
                <c:pt idx="6">
                  <c:v>8.261568966794941E-2</c:v>
                </c:pt>
                <c:pt idx="7">
                  <c:v>5.5247539513807342E-2</c:v>
                </c:pt>
                <c:pt idx="8">
                  <c:v>6.8182869352862219E-2</c:v>
                </c:pt>
                <c:pt idx="9">
                  <c:v>6.6185454244919728E-2</c:v>
                </c:pt>
                <c:pt idx="10">
                  <c:v>7.8487613522902566E-2</c:v>
                </c:pt>
                <c:pt idx="11">
                  <c:v>-4.6095606379607856E-2</c:v>
                </c:pt>
                <c:pt idx="12">
                  <c:v>5.9762357283176915E-2</c:v>
                </c:pt>
                <c:pt idx="13">
                  <c:v>5.2872551693694869E-2</c:v>
                </c:pt>
                <c:pt idx="14">
                  <c:v>-2.7361278166678937E-2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E60F-4905-A455-181A82020A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8049536"/>
        <c:axId val="138048976"/>
      </c:lineChart>
      <c:catAx>
        <c:axId val="13804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8048416"/>
        <c:crosses val="autoZero"/>
        <c:auto val="1"/>
        <c:lblAlgn val="ctr"/>
        <c:lblOffset val="100"/>
        <c:noMultiLvlLbl val="0"/>
      </c:catAx>
      <c:valAx>
        <c:axId val="138048416"/>
        <c:scaling>
          <c:orientation val="minMax"/>
          <c:max val="75000000"/>
          <c:min val="0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_(* #,##0_);_(* \(#,##0\);_(* &quot;-&quot;??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8047856"/>
        <c:crosses val="autoZero"/>
        <c:crossBetween val="between"/>
      </c:valAx>
      <c:valAx>
        <c:axId val="138048976"/>
        <c:scaling>
          <c:orientation val="minMax"/>
          <c:max val="0.15000000000000002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8049536"/>
        <c:crosses val="max"/>
        <c:crossBetween val="between"/>
      </c:valAx>
      <c:catAx>
        <c:axId val="138049536"/>
        <c:scaling>
          <c:orientation val="minMax"/>
        </c:scaling>
        <c:delete val="1"/>
        <c:axPos val="b"/>
        <c:majorTickMark val="none"/>
        <c:minorTickMark val="none"/>
        <c:tickLblPos val="nextTo"/>
        <c:crossAx val="1380489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  <a:round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  <c:perspective val="5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456861663819004"/>
          <c:y val="0.32889006323873943"/>
          <c:w val="0.633450554616379"/>
          <c:h val="0.5165626779873991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460-4EE3-A754-F7DD3C051ED7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460-4EE3-A754-F7DD3C051ED7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460-4EE3-A754-F7DD3C051ED7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460-4EE3-A754-F7DD3C051ED7}"/>
              </c:ext>
            </c:extLst>
          </c:dPt>
          <c:dLbls>
            <c:dLbl>
              <c:idx val="0"/>
              <c:layout>
                <c:manualLayout>
                  <c:x val="-0.24339839265212401"/>
                  <c:y val="-3.281133482475764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460-4EE3-A754-F7DD3C051ED7}"/>
                </c:ext>
              </c:extLst>
            </c:dLbl>
            <c:dLbl>
              <c:idx val="1"/>
              <c:layout>
                <c:manualLayout>
                  <c:x val="-0.19462398986669591"/>
                  <c:y val="-0.1491424310216256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460-4EE3-A754-F7DD3C051ED7}"/>
                </c:ext>
              </c:extLst>
            </c:dLbl>
            <c:dLbl>
              <c:idx val="2"/>
              <c:layout>
                <c:manualLayout>
                  <c:x val="1.4956367113043585E-2"/>
                  <c:y val="-0.1789709172259507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460-4EE3-A754-F7DD3C051ED7}"/>
                </c:ext>
              </c:extLst>
            </c:dLbl>
            <c:dLbl>
              <c:idx val="3"/>
              <c:layout>
                <c:manualLayout>
                  <c:x val="0.10790422078910669"/>
                  <c:y val="-0.1014168530947054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460-4EE3-A754-F7DD3C051ED7}"/>
                </c:ext>
              </c:extLst>
            </c:dLbl>
            <c:dLbl>
              <c:idx val="4"/>
              <c:layout>
                <c:manualLayout>
                  <c:x val="0.11682079763231452"/>
                  <c:y val="-1.193139448173005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460-4EE3-A754-F7DD3C051ED7}"/>
                </c:ext>
              </c:extLst>
            </c:dLbl>
            <c:dLbl>
              <c:idx val="5"/>
              <c:layout>
                <c:manualLayout>
                  <c:x val="-3.6739380022962113E-2"/>
                  <c:y val="-1.193139448173016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460-4EE3-A754-F7DD3C051ED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es-CL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RESUMEN!$B$79:$G$79</c:f>
              <c:strCache>
                <c:ptCount val="6"/>
                <c:pt idx="0">
                  <c:v>ESTUDIOS PROPIOS DEL GIRO</c:v>
                </c:pt>
                <c:pt idx="1">
                  <c:v>TRANSFERENCIAS CORRIENTES</c:v>
                </c:pt>
                <c:pt idx="2">
                  <c:v>OTROS GASTOS CORRIENTES</c:v>
                </c:pt>
                <c:pt idx="3">
                  <c:v>ACTIVOS NO FINANCIEROS</c:v>
                </c:pt>
                <c:pt idx="4">
                  <c:v>TRANSFERENCIAS DE CAPITAL</c:v>
                </c:pt>
                <c:pt idx="5">
                  <c:v>INVERSION EN OBRAS (EMPLEO)</c:v>
                </c:pt>
              </c:strCache>
            </c:strRef>
          </c:cat>
          <c:val>
            <c:numRef>
              <c:f>RESUMEN!$B$97:$G$97</c:f>
              <c:numCache>
                <c:formatCode>_(* #,##0_);_(* \(#,##0\);_(* "-"??_);_(@_)</c:formatCode>
                <c:ptCount val="6"/>
                <c:pt idx="0">
                  <c:v>1129474</c:v>
                </c:pt>
                <c:pt idx="1">
                  <c:v>42515434</c:v>
                </c:pt>
                <c:pt idx="2">
                  <c:v>1332101</c:v>
                </c:pt>
                <c:pt idx="3">
                  <c:v>40938279</c:v>
                </c:pt>
                <c:pt idx="4">
                  <c:v>81378278</c:v>
                </c:pt>
                <c:pt idx="5">
                  <c:v>466741973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460-4EE3-A754-F7DD3C051ED7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962442170272552"/>
          <c:y val="0.2147117296222664"/>
          <c:w val="0.64453273061477256"/>
          <c:h val="0.5593101756912592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A61F-4881-9110-A1150DCF98A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A61F-4881-9110-A1150DCF98A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A61F-4881-9110-A1150DCF98AD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A61F-4881-9110-A1150DCF98AD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A61F-4881-9110-A1150DCF98AD}"/>
              </c:ext>
            </c:extLst>
          </c:dPt>
          <c:dLbls>
            <c:dLbl>
              <c:idx val="0"/>
              <c:layout>
                <c:manualLayout>
                  <c:x val="0.10445746469764318"/>
                  <c:y val="-2.5857453702978976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61F-4881-9110-A1150DCF98AD}"/>
                </c:ext>
              </c:extLst>
            </c:dLbl>
            <c:dLbl>
              <c:idx val="1"/>
              <c:layout>
                <c:manualLayout>
                  <c:x val="-7.4903209886615363E-3"/>
                  <c:y val="0.13065084558267195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61F-4881-9110-A1150DCF98AD}"/>
                </c:ext>
              </c:extLst>
            </c:dLbl>
            <c:dLbl>
              <c:idx val="2"/>
              <c:layout>
                <c:manualLayout>
                  <c:x val="3.331118334928506E-2"/>
                  <c:y val="3.4516679450853932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61F-4881-9110-A1150DCF98AD}"/>
                </c:ext>
              </c:extLst>
            </c:dLbl>
            <c:dLbl>
              <c:idx val="3"/>
              <c:layout>
                <c:manualLayout>
                  <c:x val="-4.4926127795371217E-2"/>
                  <c:y val="5.7962357091049403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61F-4881-9110-A1150DCF98AD}"/>
                </c:ext>
              </c:extLst>
            </c:dLbl>
            <c:dLbl>
              <c:idx val="4"/>
              <c:layout>
                <c:manualLayout>
                  <c:x val="-1.0474636150640211E-2"/>
                  <c:y val="-6.9180716227568967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61F-4881-9110-A1150DCF98AD}"/>
                </c:ext>
              </c:extLst>
            </c:dLbl>
            <c:dLbl>
              <c:idx val="5"/>
              <c:layout>
                <c:manualLayout>
                  <c:x val="-2.422496021408975E-2"/>
                  <c:y val="-6.196375552459521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61F-4881-9110-A1150DCF98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bestFit"/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'Transferencias Subt.33'!$B$168:$F$168</c:f>
              <c:strCache>
                <c:ptCount val="5"/>
                <c:pt idx="0">
                  <c:v>Programa Mejoramiento Barrios</c:v>
                </c:pt>
                <c:pt idx="1">
                  <c:v>Fondo Regional Iniciativa Local (FRIL)</c:v>
                </c:pt>
                <c:pt idx="2">
                  <c:v>Transferencias Municipios </c:v>
                </c:pt>
                <c:pt idx="3">
                  <c:v>Transferencias FIC - Fomento Productivo</c:v>
                </c:pt>
                <c:pt idx="4">
                  <c:v>Transferencias al Sector Privado</c:v>
                </c:pt>
              </c:strCache>
            </c:strRef>
          </c:cat>
          <c:val>
            <c:numRef>
              <c:f>'Transferencias Subt.33'!$B$186:$F$186</c:f>
              <c:numCache>
                <c:formatCode>_-* #,##0_-;\-* #,##0_-;_-* "-"??_-;_-@_-</c:formatCode>
                <c:ptCount val="5"/>
                <c:pt idx="0">
                  <c:v>18119988</c:v>
                </c:pt>
                <c:pt idx="1">
                  <c:v>43989494</c:v>
                </c:pt>
                <c:pt idx="2">
                  <c:v>20406646</c:v>
                </c:pt>
                <c:pt idx="3">
                  <c:v>34541555</c:v>
                </c:pt>
                <c:pt idx="4">
                  <c:v>46836723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61F-4881-9110-A1150DCF98AD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3"/>
      </a:solidFill>
      <a:prstDash val="solid"/>
      <a:round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2009799765172716"/>
          <c:y val="0.28514268420297106"/>
          <c:w val="0.55953271000992577"/>
          <c:h val="0.536152258250136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7CC-4E7D-8F88-D9F74CABE20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C7CC-4E7D-8F88-D9F74CABE20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C7CC-4E7D-8F88-D9F74CABE20C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C7CC-4E7D-8F88-D9F74CABE20C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C7CC-4E7D-8F88-D9F74CABE20C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C7CC-4E7D-8F88-D9F74CABE20C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C7CC-4E7D-8F88-D9F74CABE20C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F-C7CC-4E7D-8F88-D9F74CABE20C}"/>
              </c:ext>
            </c:extLst>
          </c:dPt>
          <c:dLbls>
            <c:dLbl>
              <c:idx val="0"/>
              <c:layout>
                <c:manualLayout>
                  <c:x val="0.21705378715077833"/>
                  <c:y val="-9.8590358387265042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7CC-4E7D-8F88-D9F74CABE20C}"/>
                </c:ext>
              </c:extLst>
            </c:dLbl>
            <c:dLbl>
              <c:idx val="1"/>
              <c:layout>
                <c:manualLayout>
                  <c:x val="0.23544250677274611"/>
                  <c:y val="-7.1532723560560696E-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7CC-4E7D-8F88-D9F74CABE20C}"/>
                </c:ext>
              </c:extLst>
            </c:dLbl>
            <c:dLbl>
              <c:idx val="2"/>
              <c:layout>
                <c:manualLayout>
                  <c:x val="8.9509704340981627E-3"/>
                  <c:y val="6.4252782803947583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7CC-4E7D-8F88-D9F74CABE20C}"/>
                </c:ext>
              </c:extLst>
            </c:dLbl>
            <c:dLbl>
              <c:idx val="3"/>
              <c:layout>
                <c:manualLayout>
                  <c:x val="8.8635778300590051E-2"/>
                  <c:y val="4.7333062317537679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7CC-4E7D-8F88-D9F74CABE20C}"/>
                </c:ext>
              </c:extLst>
            </c:dLbl>
            <c:dLbl>
              <c:idx val="4"/>
              <c:layout>
                <c:manualLayout>
                  <c:x val="-2.2013213067219962E-2"/>
                  <c:y val="3.0385492253309342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7CC-4E7D-8F88-D9F74CABE20C}"/>
                </c:ext>
              </c:extLst>
            </c:dLbl>
            <c:dLbl>
              <c:idx val="5"/>
              <c:layout>
                <c:manualLayout>
                  <c:x val="-0.17208240370174235"/>
                  <c:y val="2.5092269257732617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7CC-4E7D-8F88-D9F74CABE20C}"/>
                </c:ext>
              </c:extLst>
            </c:dLbl>
            <c:dLbl>
              <c:idx val="6"/>
              <c:layout>
                <c:manualLayout>
                  <c:x val="-0.14839947101430404"/>
                  <c:y val="-0.12140252076747025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7CC-4E7D-8F88-D9F74CABE20C}"/>
                </c:ext>
              </c:extLst>
            </c:dLbl>
            <c:dLbl>
              <c:idx val="7"/>
              <c:layout>
                <c:manualLayout>
                  <c:x val="4.6674827168103436E-2"/>
                  <c:y val="-0.12874479147778875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7CC-4E7D-8F88-D9F74CABE20C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'Activos No Financieros'!$D$2:$K$2</c:f>
              <c:strCache>
                <c:ptCount val="8"/>
                <c:pt idx="0">
                  <c:v>Terrenos</c:v>
                </c:pt>
                <c:pt idx="1">
                  <c:v>Edificios</c:v>
                </c:pt>
                <c:pt idx="2">
                  <c:v>Vehículos</c:v>
                </c:pt>
                <c:pt idx="3">
                  <c:v>Mobiliarios y Otros</c:v>
                </c:pt>
                <c:pt idx="4">
                  <c:v>Máquinas y Equipos</c:v>
                </c:pt>
                <c:pt idx="5">
                  <c:v>Equipos Informáticos</c:v>
                </c:pt>
                <c:pt idx="6">
                  <c:v>Programas Informáticos</c:v>
                </c:pt>
                <c:pt idx="7">
                  <c:v>Otros activos no Financieros</c:v>
                </c:pt>
              </c:strCache>
            </c:strRef>
          </c:cat>
          <c:val>
            <c:numRef>
              <c:f>'Activos No Financieros'!$D$18:$K$18</c:f>
              <c:numCache>
                <c:formatCode>_(* #,##0_);_(* \(#,##0\);_(* "-"??_);_(@_)</c:formatCode>
                <c:ptCount val="8"/>
                <c:pt idx="0">
                  <c:v>0</c:v>
                </c:pt>
                <c:pt idx="1">
                  <c:v>0</c:v>
                </c:pt>
                <c:pt idx="2">
                  <c:v>18330022</c:v>
                </c:pt>
                <c:pt idx="3">
                  <c:v>4712735</c:v>
                </c:pt>
                <c:pt idx="4">
                  <c:v>16268045</c:v>
                </c:pt>
                <c:pt idx="5">
                  <c:v>427943</c:v>
                </c:pt>
                <c:pt idx="6">
                  <c:v>108469</c:v>
                </c:pt>
                <c:pt idx="7">
                  <c:v>1091067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7CC-4E7D-8F88-D9F74CABE20C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1587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15875" cap="flat" cmpd="sng" algn="ctr">
        <a:solidFill>
          <a:schemeClr val="tx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E5305A-F35E-4FC9-860F-AA70ED88E2F8}" type="slidenum">
              <a:rPr lang="en-US" altLang="es-CL"/>
              <a:pPr/>
              <a:t>‹Nº›</a:t>
            </a:fld>
            <a:endParaRPr lang="en-US" altLang="es-CL"/>
          </a:p>
        </p:txBody>
      </p:sp>
      <p:pic>
        <p:nvPicPr>
          <p:cNvPr id="15366" name="Picture 5" descr="logoSUBDERE-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154" y="-12911"/>
            <a:ext cx="1025596" cy="929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9777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AD89A376-B353-4B53-998F-4292FC962BD0}" type="datetime1">
              <a:rPr lang="en-US" altLang="es-CL"/>
              <a:pPr/>
              <a:t>11/5/2018</a:t>
            </a:fld>
            <a:endParaRPr lang="en-US" altLang="es-C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CL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B9099599-95F4-4EB5-8925-1B9B12402EBE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17912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99599-95F4-4EB5-8925-1B9B12402EBE}" type="slidenum">
              <a:rPr lang="en-US" altLang="es-CL" smtClean="0"/>
              <a:pPr/>
              <a:t>1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448875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>
              <a:ea typeface="ヒラギノ角ゴ Pro W3"/>
              <a:cs typeface="ヒラギノ角ゴ Pro W3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fld id="{5B17E531-CCD2-4DE3-A09A-B245BD94EFD1}" type="slidenum">
              <a:rPr lang="en-US" altLang="es-CL" sz="1200">
                <a:latin typeface="Calibri" pitchFamily="34" charset="0"/>
              </a:rPr>
              <a:pPr/>
              <a:t>2</a:t>
            </a:fld>
            <a:endParaRPr lang="en-US" altLang="es-CL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893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99599-95F4-4EB5-8925-1B9B12402EBE}" type="slidenum">
              <a:rPr lang="en-US" altLang="es-CL" smtClean="0"/>
              <a:pPr/>
              <a:t>11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199525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dirty="0" smtClean="0">
              <a:ea typeface="ヒラギノ角ゴ Pro W3" pitchFamily="-84" charset="-128"/>
            </a:endParaRPr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fld id="{C18EA254-9CBB-418F-9D5C-79E207F3E130}" type="slidenum">
              <a:rPr lang="en-US" altLang="es-CL" sz="1200" smtClean="0">
                <a:latin typeface="Calibri" panose="020F0502020204030204" pitchFamily="34" charset="0"/>
              </a:rPr>
              <a:pPr/>
              <a:t>12</a:t>
            </a:fld>
            <a:endParaRPr lang="en-US" altLang="es-CL" sz="120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350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BD2FEBA1-9D26-4ED2-ADF8-B000600CF472}" type="datetime1">
              <a:rPr lang="es-ES" altLang="es-CL" smtClean="0"/>
              <a:t>05/11/2018</a:t>
            </a:fld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7EE5E-5974-43EB-9308-1AA63EB3C230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98106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12770D-B3F6-472B-9612-2BB23FE0BF15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54864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51AD55-E520-4EC4-B6E2-AAFFCD1B3B1D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319361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9ED4BA-BDA8-45E7-AF09-50352C226487}" type="datetime1">
              <a:rPr lang="es-ES" altLang="es-CL" smtClean="0"/>
              <a:t>05/11/2018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013A6-FD23-4CE2-90DB-FC1808D84CF1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498912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A32CFB-78EA-475B-B944-BD46E20A286E}" type="datetime1">
              <a:rPr lang="es-ES" altLang="es-CL" smtClean="0"/>
              <a:t>05/11/2018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BCBFC-5A70-4C14-B0EF-F3602CB4104E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828996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0C2CAA-722A-401D-8F74-33DF6279AA99}" type="datetime1">
              <a:rPr lang="es-ES" altLang="es-CL" smtClean="0"/>
              <a:t>05/11/2018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0A2BB-9417-4B88-BE03-D660EECC69EA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979204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A18E9E-B2E1-4C09-A634-1E87D46656E1}" type="datetime1">
              <a:rPr lang="es-ES" altLang="es-CL" smtClean="0"/>
              <a:t>05/11/2018</a:t>
            </a:fld>
            <a:endParaRPr lang="es-ES" altLang="es-C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4274E-8E1C-4744-9FBA-E91BC5FE6AB4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4217754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10E7F9-F67F-4C10-A7DB-C0D170D8AF1A}" type="datetime1">
              <a:rPr lang="es-ES" altLang="es-CL" smtClean="0"/>
              <a:t>05/11/2018</a:t>
            </a:fld>
            <a:endParaRPr lang="es-ES" altLang="es-CL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CCA0E-DCA3-4A12-B893-234C08BDC6E1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15303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372AFD-47FC-4372-880C-1D69E0F59706}" type="datetime1">
              <a:rPr lang="es-ES" altLang="es-CL" smtClean="0"/>
              <a:t>05/11/2018</a:t>
            </a:fld>
            <a:endParaRPr lang="es-ES" altLang="es-CL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789B8-8064-4E0B-965D-E7F3EE7D8608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0968997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9A312E-0819-4EF0-B459-AC62189823BB}" type="datetime1">
              <a:rPr lang="es-ES" altLang="es-CL" smtClean="0"/>
              <a:t>05/11/2018</a:t>
            </a:fld>
            <a:endParaRPr lang="es-ES" altLang="es-CL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4C4BB-10DD-48A5-BB46-FA5D5A72AEB5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8758331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F3F21A-A730-4794-918D-095F6CA7938F}" type="datetime1">
              <a:rPr lang="es-ES" altLang="es-CL" smtClean="0"/>
              <a:t>05/11/2018</a:t>
            </a:fld>
            <a:endParaRPr lang="es-ES" altLang="es-C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2DF1B-D47B-47AA-A01C-63B1D10AD98E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7542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1DD7BA-F7A8-42A1-A0D9-C835D76E1134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333868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BA052A-1B70-4653-8010-939040974018}" type="datetime1">
              <a:rPr lang="es-ES" altLang="es-CL" smtClean="0"/>
              <a:t>05/11/2018</a:t>
            </a:fld>
            <a:endParaRPr lang="es-ES" altLang="es-C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AA58F-84CE-47CE-8B3C-B9A4FBD3FA39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7899338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F28351-DD0C-4076-993B-4B535C31C582}" type="datetime1">
              <a:rPr lang="es-ES" altLang="es-CL" smtClean="0"/>
              <a:t>05/11/2018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F1106-74E3-4ACA-864D-63B010DD94C2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5266051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BA3767-EF34-40B7-87B1-014EC69CB7A7}" type="datetime1">
              <a:rPr lang="es-ES" altLang="es-CL" smtClean="0"/>
              <a:t>05/11/2018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6A33E-856C-46FE-B27C-D6791362B710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613064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C30AE6E1-12D4-4C97-AEB7-C2A70F48807F}" type="datetime1">
              <a:rPr lang="es-ES" altLang="es-CL" smtClean="0"/>
              <a:t>05/11/2018</a:t>
            </a:fld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FA743-DD95-47CD-B6C3-E1FEE8D8677C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1057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31797A7E-F5A1-4EEC-B0A6-B8DF2B985FFC}" type="datetime1">
              <a:rPr lang="es-ES" altLang="es-CL" smtClean="0"/>
              <a:t>05/11/2018</a:t>
            </a:fld>
            <a:endParaRPr lang="en-US" alt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A6666-8DD9-4311-89FD-DAACBC26596A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545221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74106B5A-6090-4B28-895B-4AE19C684617}" type="datetime1">
              <a:rPr lang="es-ES" altLang="es-CL" smtClean="0"/>
              <a:t>05/11/2018</a:t>
            </a:fld>
            <a:endParaRPr lang="en-US" alt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F9C78-9464-412E-86B3-0406853743E0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188258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360159-E7C9-4F8A-BA8F-FAC08D943EAF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189129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DFCFF8-C9A6-4591-B9FF-5291C0CD4156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540880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E96976-D0EB-4034-BE62-737EEAE3F6B3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0989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706322-3967-48D7-A221-FAEF9A24C4FB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202809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text styles</a:t>
            </a:r>
          </a:p>
          <a:p>
            <a:pPr lvl="1"/>
            <a:r>
              <a:rPr lang="en-US" altLang="es-CL" smtClean="0"/>
              <a:t>Second level</a:t>
            </a:r>
          </a:p>
          <a:p>
            <a:pPr lvl="2"/>
            <a:r>
              <a:rPr lang="en-US" altLang="es-CL" smtClean="0"/>
              <a:t>Third level</a:t>
            </a:r>
          </a:p>
          <a:p>
            <a:pPr lvl="3"/>
            <a:r>
              <a:rPr lang="en-US" altLang="es-CL" smtClean="0"/>
              <a:t>Fourth level</a:t>
            </a:r>
          </a:p>
          <a:p>
            <a:pPr lvl="4"/>
            <a:r>
              <a:rPr lang="en-US" altLang="es-CL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  <a:latin typeface="Verdana" pitchFamily="34" charset="0"/>
              </a:defRPr>
            </a:lvl1pPr>
          </a:lstStyle>
          <a:p>
            <a:fld id="{1CEC7E8F-3A66-4121-A34A-D310EEE2B57C}" type="slidenum">
              <a:rPr lang="en-US" altLang="es-CL"/>
              <a:pPr/>
              <a:t>‹Nº›</a:t>
            </a:fld>
            <a:endParaRPr lang="en-US" altLang="es-CL"/>
          </a:p>
        </p:txBody>
      </p:sp>
      <p:pic>
        <p:nvPicPr>
          <p:cNvPr id="1030" name="Picture 1" descr="LOGOSUBDERE-05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350" y="0"/>
            <a:ext cx="1081088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49" r:id="rId1"/>
    <p:sldLayoutId id="2147484150" r:id="rId2"/>
    <p:sldLayoutId id="2147484151" r:id="rId3"/>
    <p:sldLayoutId id="2147484152" r:id="rId4"/>
    <p:sldLayoutId id="2147484153" r:id="rId5"/>
    <p:sldLayoutId id="2147484154" r:id="rId6"/>
    <p:sldLayoutId id="2147484155" r:id="rId7"/>
    <p:sldLayoutId id="2147484156" r:id="rId8"/>
    <p:sldLayoutId id="2147484157" r:id="rId9"/>
    <p:sldLayoutId id="2147484158" r:id="rId10"/>
    <p:sldLayoutId id="2147484159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ヒラギノ角ゴ Pro W3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L" smtClean="0"/>
              <a:t>Clic para editar título</a:t>
            </a:r>
            <a:endParaRPr lang="es-ES" altLang="es-CL" smtClean="0"/>
          </a:p>
        </p:txBody>
      </p:sp>
      <p:sp>
        <p:nvSpPr>
          <p:cNvPr id="2051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L" smtClean="0"/>
              <a:t>Haga clic para modificar el estilo de texto del patrón</a:t>
            </a:r>
          </a:p>
          <a:p>
            <a:pPr lvl="1"/>
            <a:r>
              <a:rPr lang="es-ES_tradnl" altLang="es-CL" smtClean="0"/>
              <a:t>Segundo nivel</a:t>
            </a:r>
          </a:p>
          <a:p>
            <a:pPr lvl="2"/>
            <a:r>
              <a:rPr lang="es-ES_tradnl" altLang="es-CL" smtClean="0"/>
              <a:t>Tercer nivel</a:t>
            </a:r>
          </a:p>
          <a:p>
            <a:pPr lvl="3"/>
            <a:r>
              <a:rPr lang="es-ES_tradnl" altLang="es-CL" smtClean="0"/>
              <a:t>Cuarto nivel</a:t>
            </a:r>
          </a:p>
          <a:p>
            <a:pPr lvl="4"/>
            <a:r>
              <a:rPr lang="es-ES_tradnl" altLang="es-CL" smtClean="0"/>
              <a:t>Quinto nivel</a:t>
            </a:r>
            <a:endParaRPr lang="es-ES" altLang="es-CL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D47EB52-2C3C-44E9-9C84-C2CFE961604B}" type="datetime1">
              <a:rPr lang="es-ES" altLang="es-CL" smtClean="0"/>
              <a:t>05/11/2018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A65732D1-067E-4A96-BC9C-CC7892BE7E85}" type="slidenum">
              <a:rPr lang="es-ES" altLang="es-CL"/>
              <a:pPr/>
              <a:t>‹Nº›</a:t>
            </a:fld>
            <a:endParaRPr lang="es-ES" alt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3" r:id="rId6"/>
    <p:sldLayoutId id="2147484144" r:id="rId7"/>
    <p:sldLayoutId id="2147484145" r:id="rId8"/>
    <p:sldLayoutId id="2147484146" r:id="rId9"/>
    <p:sldLayoutId id="2147484147" r:id="rId10"/>
    <p:sldLayoutId id="2147484148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portadaPPTNUEVA-0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0" r="5350"/>
          <a:stretch>
            <a:fillRect/>
          </a:stretch>
        </p:blipFill>
        <p:spPr bwMode="auto">
          <a:xfrm>
            <a:off x="0" y="-15875"/>
            <a:ext cx="9144000" cy="697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C4BB-10DD-48A5-BB46-FA5D5A72AEB5}" type="slidenum">
              <a:rPr lang="es-ES" altLang="es-CL" smtClean="0"/>
              <a:pPr/>
              <a:t>1</a:t>
            </a:fld>
            <a:endParaRPr lang="es-ES" alt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>
          <a:xfrm>
            <a:off x="152401" y="620688"/>
            <a:ext cx="8164512" cy="114300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por Tipo de Gasto Septiembre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2018</a:t>
            </a:r>
            <a:b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</a:t>
            </a:r>
            <a:endParaRPr lang="es-CL" altLang="es-CL" sz="14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21509" name="4 CuadroTexto"/>
          <p:cNvSpPr txBox="1">
            <a:spLocks noChangeArrowheads="1"/>
          </p:cNvSpPr>
          <p:nvPr/>
        </p:nvSpPr>
        <p:spPr bwMode="auto">
          <a:xfrm>
            <a:off x="496983" y="6021288"/>
            <a:ext cx="80645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MX" sz="900" b="1" dirty="0">
                <a:solidFill>
                  <a:schemeClr val="tx1"/>
                </a:solidFill>
                <a:latin typeface="+mn-lt"/>
              </a:rPr>
              <a:t>(*) Incluye Inversión Real, Programas de Mejoramiento de Barrios, Fondo Regional de Iniciativa Local (FRIL), Transferencias Municipalidades para JEC.</a:t>
            </a:r>
            <a:endParaRPr lang="es-CL" sz="9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10</a:t>
            </a:fld>
            <a:endParaRPr lang="en-US" altLang="es-CL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207222"/>
              </p:ext>
            </p:extLst>
          </p:nvPr>
        </p:nvGraphicFramePr>
        <p:xfrm>
          <a:off x="384267" y="1545110"/>
          <a:ext cx="8364196" cy="4338338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104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4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8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7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57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68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47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357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489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REGION</a:t>
                      </a:r>
                      <a:endParaRPr lang="es-C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ESTUDIOS PROPIOS DEL GIRO</a:t>
                      </a:r>
                      <a:endParaRPr lang="es-C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TRANSFERENCIAS CORRIENTES</a:t>
                      </a:r>
                      <a:endParaRPr lang="es-C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OTROS GASTOS CORRIENTES</a:t>
                      </a:r>
                      <a:endParaRPr lang="es-C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ACTIVOS NO FINANCIEROS</a:t>
                      </a:r>
                      <a:endParaRPr lang="es-C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TRANSFERENCIAS DE CAPITAL</a:t>
                      </a:r>
                      <a:endParaRPr lang="es-C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INVERSION EN OBRAS (EMPLEO)</a:t>
                      </a:r>
                      <a:endParaRPr lang="es-C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TOTAL INVERSION</a:t>
                      </a:r>
                      <a:endParaRPr lang="es-CL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595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TARAPACA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50.500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1.267.073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1.714.586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4.250.168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22.473.169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29.755.496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595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ANTOFAGASTA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313.447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2.299.558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17.019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1.065.030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2.867.098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33.743.291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42.622.675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595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ATACAMA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23.220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2.370.279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1.232.932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2.781.537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19.247.504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25.655.472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595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COQUIMBO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41.752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5.447.822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410.085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64.140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3.108.541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19.157.945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28.435.533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595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VALPARAISO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2.814.543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91.496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5.782.974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4.026.565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31.793.248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44.669.475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595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O'HIGGINS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2.340.085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1.780.266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4.439.832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32.052.844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40.613.027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595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MAULE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3.160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4.255.243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3.946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4.180.883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10.810.420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29.704.983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48.958.635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595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BIO - BIO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2.844.721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405.158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1.662.605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15.449.248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54.060.224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74.688.683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595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ARAUCANIA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1.739.822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206.716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2.136.806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7.517.462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36.022.852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47.712.585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595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LOS LAGOS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2.796.570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29.680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6.286.514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9.021.759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38.595.149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56.729.672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595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AYSEN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193.500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2.392.738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2.544.699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5.767.447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20.628.289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32.178.356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0595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MAGALLANES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1.709.953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1.958.673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1.003.047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45.754.994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50.426.667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0595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METROPOLITANA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491.895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6.895.759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168.001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8.992.089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4.112.776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44.118.210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65.205.317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0595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LOS RIOS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12.000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1.686.057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638.093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2.762.750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22.860.096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27.958.996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2395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ARICA - PARINACOTA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1.655.211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897.989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1.705.703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15.020.539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19.425.748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2395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SUBTOTAL 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                  1.129.474 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          42.515.434 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              1.332.101 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              40.938.279 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                 79.624.353 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            465.233.337 </a:t>
                      </a:r>
                      <a:endParaRPr lang="es-CL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           635.036.337 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2395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FONDEMA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1.753.925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1.508.636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3.262.561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2395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000" b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TOTAL GENERAL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000" b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1.129.474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000" b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42.515.434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000" b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1.332.101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000" b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40.938.279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000" b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81.378.278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000" b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466.741.973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000" b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638.298.898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912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>
          <a:xfrm>
            <a:off x="131763" y="669925"/>
            <a:ext cx="8164512" cy="962025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por Tipo de Gasto Septiembre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2018</a:t>
            </a:r>
            <a:b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</a:t>
            </a:r>
            <a:endParaRPr lang="es-CL" altLang="es-CL" sz="14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11</a:t>
            </a:fld>
            <a:endParaRPr lang="en-US" altLang="es-CL"/>
          </a:p>
        </p:txBody>
      </p:sp>
      <p:graphicFrame>
        <p:nvGraphicFramePr>
          <p:cNvPr id="8" name="Chart 15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3097074"/>
              </p:ext>
            </p:extLst>
          </p:nvPr>
        </p:nvGraphicFramePr>
        <p:xfrm>
          <a:off x="251521" y="1668071"/>
          <a:ext cx="8496944" cy="4448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9941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 txBox="1">
            <a:spLocks/>
          </p:cNvSpPr>
          <p:nvPr/>
        </p:nvSpPr>
        <p:spPr bwMode="auto">
          <a:xfrm>
            <a:off x="237506" y="213756"/>
            <a:ext cx="8178526" cy="115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Septiembre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2018 - </a:t>
            </a:r>
            <a:r>
              <a:rPr lang="es-ES_tradnl" altLang="es-CL" sz="16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Transferencias </a:t>
            </a: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de Capital 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0785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12</a:t>
            </a:fld>
            <a:endParaRPr lang="en-US" altLang="es-CL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1018"/>
              </p:ext>
            </p:extLst>
          </p:nvPr>
        </p:nvGraphicFramePr>
        <p:xfrm>
          <a:off x="395536" y="1484784"/>
          <a:ext cx="8352928" cy="4464494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472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6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3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39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87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39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41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7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Región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Programa Mejoramiento Barrios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Fondo Regional Iniciativa Local (FRIL)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Transferencias Municipios 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Transferencias FIC - Fomento Productivo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Transferencias al Sector Privado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Total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6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>
                          <a:effectLst/>
                        </a:rPr>
                        <a:t>TARAPACA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                 -  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 1.513.040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             -  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1.637.694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2.612.474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5.763.208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6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>
                          <a:effectLst/>
                        </a:rPr>
                        <a:t>ANTOFAGASTA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                 -  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                 -  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 787.313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   856.558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2.010.540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3.654.411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6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>
                          <a:effectLst/>
                        </a:rPr>
                        <a:t>ATACAMA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                 -  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                 -  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             -  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1.760.606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1.020.931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2.781.537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6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>
                          <a:effectLst/>
                        </a:rPr>
                        <a:t>COQUIMBO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  3.272.423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     894.748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>
                          <a:effectLst/>
                        </a:rPr>
                        <a:t>                             -   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1.411.412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1.697.129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7.275.712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6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>
                          <a:effectLst/>
                        </a:rPr>
                        <a:t>VALPARAISO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                 -  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 3.847.721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             -  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1.443.853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2.582.712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7.874.286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6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>
                          <a:effectLst/>
                        </a:rPr>
                        <a:t>O'HIGGINS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  6.964.670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 4.691.005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 317.021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   509.891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3.929.941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16.412.528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6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>
                          <a:effectLst/>
                        </a:rPr>
                        <a:t>MAULE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     760.333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 4.611.606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             -  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8.086.465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2.723.955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16.182.359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6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>
                          <a:effectLst/>
                        </a:rPr>
                        <a:t>BIO - BIO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  6.471.247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 7.565.268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12.934.709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6.462.654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8.986.594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42.420.472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6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>
                          <a:effectLst/>
                        </a:rPr>
                        <a:t>ARAUCANIA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     152.765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 1.665.853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             -  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   744.653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6.772.809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9.336.080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56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>
                          <a:effectLst/>
                        </a:rPr>
                        <a:t>LOS LAGOS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     498.550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 5.671.240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             -  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2.692.898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6.328.861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15.191.549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6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>
                          <a:effectLst/>
                        </a:rPr>
                        <a:t>AYSEN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                 -  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 3.198.333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             -  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5.171.360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 596.087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8.965.780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6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>
                          <a:effectLst/>
                        </a:rPr>
                        <a:t>MAGALLANES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                 -  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 3.280.694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             -  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   471.706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 531.341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4.283.741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56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>
                          <a:effectLst/>
                        </a:rPr>
                        <a:t>METROPOLITANA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                 -  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 4.632.649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6.367.603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1.174.722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2.938.054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15.113.028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56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>
                          <a:effectLst/>
                        </a:rPr>
                        <a:t>LOS RIOS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>
                          <a:effectLst/>
                        </a:rPr>
                        <a:t>                                 -   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>
                          <a:effectLst/>
                        </a:rPr>
                        <a:t>                 2.032.434 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             -  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   186.258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2.576.492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              4.795.184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56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>
                          <a:effectLst/>
                        </a:rPr>
                        <a:t>ARICA - PARINACOTA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</a:rPr>
                        <a:t>                                 -   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>
                          <a:effectLst/>
                        </a:rPr>
                        <a:t>                     384.903 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>
                          <a:effectLst/>
                        </a:rPr>
                        <a:t>                             -   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>
                          <a:effectLst/>
                        </a:rPr>
                        <a:t>                   336.432 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>
                          <a:effectLst/>
                        </a:rPr>
                        <a:t>              1.369.271 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              2.090.606 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56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TOTAL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              18.119.988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              43.989.494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          20.406.646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            32.947.162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          46.677.191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        162.140.481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33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>
                          <a:effectLst/>
                        </a:rPr>
                        <a:t>FONDEMA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 dirty="0">
                          <a:effectLst/>
                        </a:rPr>
                        <a:t>                                 -   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 dirty="0">
                          <a:effectLst/>
                        </a:rPr>
                        <a:t>                                 -   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 dirty="0">
                          <a:effectLst/>
                        </a:rPr>
                        <a:t>                             -   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 dirty="0">
                          <a:effectLst/>
                        </a:rPr>
                        <a:t>                   1.594.393 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 dirty="0">
                          <a:effectLst/>
                        </a:rPr>
                        <a:t>                    159.532 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                 1.753.925 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33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TOTAL GENERAL</a:t>
                      </a:r>
                      <a:endParaRPr lang="es-CL" sz="105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               18.119.988 </a:t>
                      </a:r>
                      <a:endParaRPr lang="es-CL" sz="105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               43.989.494 </a:t>
                      </a:r>
                      <a:endParaRPr lang="es-CL" sz="105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           20.406.646 </a:t>
                      </a:r>
                      <a:endParaRPr lang="es-CL" sz="105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             34.541.555 </a:t>
                      </a:r>
                      <a:endParaRPr lang="es-CL" sz="105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           46.836.723 </a:t>
                      </a:r>
                      <a:endParaRPr lang="es-CL" sz="105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         163.894.406 </a:t>
                      </a:r>
                      <a:endParaRPr lang="es-CL" sz="105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581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13</a:t>
            </a:fld>
            <a:endParaRPr lang="en-US" altLang="es-CL"/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237506" y="213756"/>
            <a:ext cx="8178526" cy="115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Septiembre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2018 - </a:t>
            </a:r>
            <a:r>
              <a:rPr lang="es-ES_tradnl" altLang="es-CL" sz="16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Transferencias </a:t>
            </a: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de Capital 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8492391"/>
              </p:ext>
            </p:extLst>
          </p:nvPr>
        </p:nvGraphicFramePr>
        <p:xfrm>
          <a:off x="330993" y="1372888"/>
          <a:ext cx="8482013" cy="4791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24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 txBox="1">
            <a:spLocks/>
          </p:cNvSpPr>
          <p:nvPr/>
        </p:nvSpPr>
        <p:spPr bwMode="auto">
          <a:xfrm>
            <a:off x="165100" y="620688"/>
            <a:ext cx="81645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Septiembre </a:t>
            </a:r>
            <a:r>
              <a:rPr lang="es-ES_tradnl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2018</a:t>
            </a:r>
            <a: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/>
            </a:r>
            <a:b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Adquisición de Activos No Financieros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14</a:t>
            </a:fld>
            <a:endParaRPr lang="en-US" altLang="es-CL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697710"/>
              </p:ext>
            </p:extLst>
          </p:nvPr>
        </p:nvGraphicFramePr>
        <p:xfrm>
          <a:off x="395536" y="1773523"/>
          <a:ext cx="8352927" cy="4319778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100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1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6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17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6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81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55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10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636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77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Región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Terrenos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Edificios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Vehículos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Mobiliarios y Otros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Máquinas y Equipos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Equipos Informáticos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Programas Informáticos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Otros activos no Financieros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Total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626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TARAPACA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1.089.078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625.508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 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1.714.586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626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ANTOFAGASTA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765.084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33.593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266.353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1.065.030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626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ATACAMA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701.992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48.104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408.289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74.547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1.232.932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626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COQUIMBO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64.140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64.140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626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VALPARAISO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2.917.129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1.099.681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1.534.159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42.705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107.500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81.800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5.782.974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626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O'HIGGINS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1.357.742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258.259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14.404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148.893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969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1.780.267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626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MAULE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2.342.514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121.065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1.702.538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14.765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4.180.882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626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BIO - BIO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 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618.205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52.853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991.548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1.662.606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626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ARAUCANIA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2.136.806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2.136.806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626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LOS LAGOS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3.613.999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761.881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1.910.634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-  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6.286.514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6626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AYSEN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899.952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647.976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996.772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2.544.700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626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MAGALLANES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582.077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1.376.596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1.958.673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6626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METROPOLITANA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2.782.189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2.337.299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3.725.568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147.033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8.992.089 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6626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LOS RIOS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387.642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250.451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638.093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9369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ARICA - PARINACOTA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208.279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677.215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 12.495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897.989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0340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TOTAL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              -  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             -  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 18.330.022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 4.712.735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 16.268.045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       427.943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        108.469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      1.091.067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   40.938.281 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018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 txBox="1">
            <a:spLocks/>
          </p:cNvSpPr>
          <p:nvPr/>
        </p:nvSpPr>
        <p:spPr bwMode="auto">
          <a:xfrm>
            <a:off x="387029" y="692696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Septiembre </a:t>
            </a:r>
            <a: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2018</a:t>
            </a:r>
            <a:b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Adquisición de Activos no Financieros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15</a:t>
            </a:fld>
            <a:endParaRPr lang="en-US" altLang="es-CL"/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1554652"/>
              </p:ext>
            </p:extLst>
          </p:nvPr>
        </p:nvGraphicFramePr>
        <p:xfrm>
          <a:off x="417050" y="1760863"/>
          <a:ext cx="8424936" cy="4508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666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LOGOSUBDERE-0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350" y="0"/>
            <a:ext cx="1081088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3044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323528" y="3552811"/>
            <a:ext cx="8713788" cy="117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MS PGothic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s-CL" altLang="es-CL" sz="24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Informe de Ejecución Presupuestaria</a:t>
            </a:r>
            <a:r>
              <a:rPr lang="es-CL" altLang="es-CL" sz="27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/>
            </a:r>
            <a:br>
              <a:rPr lang="es-CL" altLang="es-CL" sz="27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</a:br>
            <a:r>
              <a:rPr lang="es-CL" altLang="es-CL" sz="20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Programa de Inversión de los Gobiernos Regionales</a:t>
            </a:r>
          </a:p>
          <a:p>
            <a:pPr eaLnBrk="1" hangingPunct="1"/>
            <a:r>
              <a:rPr lang="es-CL" altLang="es-CL" sz="20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Al 30 de Septiembre de 2018</a:t>
            </a:r>
            <a:endParaRPr lang="es-ES_tradnl" altLang="es-CL" sz="2700" b="1" dirty="0" smtClean="0">
              <a:solidFill>
                <a:srgbClr val="005FA1"/>
              </a:solidFill>
              <a:latin typeface="Verdana" panose="020B0604030504040204" pitchFamily="34" charset="0"/>
              <a:ea typeface="ヒラギノ角ゴ Pro W3" pitchFamily="-84" charset="-128"/>
              <a:sym typeface="Verdana Bold" pitchFamily="-84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13A6-FD23-4CE2-90DB-FC1808D84CF1}" type="slidenum">
              <a:rPr lang="es-ES" altLang="es-CL" smtClean="0"/>
              <a:pPr/>
              <a:t>2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4746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421438" y="6506564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F2FC2E-8C73-42EB-BA7F-0D957FEA31AA}" type="slidenum">
              <a:rPr lang="en-US" altLang="es-CL" sz="1000" smtClean="0">
                <a:solidFill>
                  <a:srgbClr val="898989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s-CL" sz="1000" smtClean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16387" name="Title 7"/>
          <p:cNvSpPr>
            <a:spLocks noGrp="1"/>
          </p:cNvSpPr>
          <p:nvPr>
            <p:ph type="title"/>
          </p:nvPr>
        </p:nvSpPr>
        <p:spPr>
          <a:xfrm>
            <a:off x="0" y="237003"/>
            <a:ext cx="8204349" cy="857250"/>
          </a:xfrm>
        </p:spPr>
        <p:txBody>
          <a:bodyPr/>
          <a:lstStyle/>
          <a:p>
            <a:pPr eaLnBrk="1" hangingPunct="1"/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Gasto Devengado al 30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 de Septiembre2018 – Montos Miles </a:t>
            </a:r>
            <a:r>
              <a:rPr lang="es-ES_tradnl" altLang="es-CL" sz="1800" b="1" dirty="0">
                <a:latin typeface="Verdana" panose="020B0604030504040204" pitchFamily="34" charset="0"/>
                <a:ea typeface="ヒラギノ角ゴ Pro W3" pitchFamily="-84" charset="-128"/>
              </a:rPr>
              <a:t>$</a:t>
            </a:r>
            <a:endParaRPr lang="es-ES_tradnl" altLang="es-CL" sz="1800" b="1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6388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16389" name="Text Box 852"/>
          <p:cNvSpPr txBox="1">
            <a:spLocks noChangeArrowheads="1"/>
          </p:cNvSpPr>
          <p:nvPr/>
        </p:nvSpPr>
        <p:spPr bwMode="auto">
          <a:xfrm>
            <a:off x="580954" y="5780352"/>
            <a:ext cx="77819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s-ES" altLang="es-CL" sz="900" b="1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No incorpora: Inversión Financiera (Subtítulo 32), Transferencias de Capital al Gobierno Central (Subtítulo 33 – 02), Deuda Flotante (Subtítulo 34) y Saldo Final de Caja (Subtítulo 35)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CL" sz="900" b="1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Fuente: DIPRES - SIGFE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217098"/>
              </p:ext>
            </p:extLst>
          </p:nvPr>
        </p:nvGraphicFramePr>
        <p:xfrm>
          <a:off x="592583" y="1113781"/>
          <a:ext cx="8155880" cy="4475467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601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5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18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66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1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REGION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MARCO DE EVALUACION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DEVENGADO ACUMULADO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 EJECUCION PRESUPUESTARIA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924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TARAPACA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44.453.847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29.755.495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66,9%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95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ANTOFAGASTA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61.125.519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42.622.675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69,7%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95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ATACAMA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61.640.483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25.655.473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41,6%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95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COQUIMBO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58.661.864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28.435.533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48,5%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95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VALPARAISO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64.509.625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44.669.475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69,2%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95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O'HIGGINS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65.759.401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40.613.027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61,8%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95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MAULE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70.560.703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48.958.635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69,4%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95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BIO - BIO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108.327.267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74.688.683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68,9%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95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ARAUCANIA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107.429.547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47.712.585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44,4%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95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LOS LAGOS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82.782.729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56.729.672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68,5%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95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AYSEN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54.681.367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32.178.356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58,8%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95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MAGALLANES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72.451.623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50.426.666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69,6%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9595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METROPOLITANA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102.898.083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65.205.317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63,4%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595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LOS RIOS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46.020.537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27.958.996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60,8%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1924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ARICA - PARINACOTA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39.640.797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19.425.748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49,0%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1924"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SUBTOTAL</a:t>
                      </a:r>
                      <a:endParaRPr lang="es-CL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    1.040.943.392 </a:t>
                      </a:r>
                      <a:endParaRPr lang="es-CL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        635.036.336 </a:t>
                      </a:r>
                      <a:endParaRPr lang="es-CL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61,0%</a:t>
                      </a:r>
                      <a:endParaRPr lang="es-CL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1924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FONDEMA  - MAGALLANES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6.459.080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3.262.561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50,5%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1924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1.047.402.472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638.298.897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60,9%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5894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xfrm>
            <a:off x="174926" y="333375"/>
            <a:ext cx="8164512" cy="114300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r>
              <a:rPr lang="es-ES" altLang="es-CL" b="1" dirty="0" smtClean="0">
                <a:latin typeface="Verdana" panose="020B0604030504040204" pitchFamily="34" charset="0"/>
                <a:ea typeface="ヒラギノ角ゴ Pro W3" pitchFamily="-84" charset="-128"/>
              </a:rPr>
              <a:t/>
            </a:r>
            <a:br>
              <a:rPr lang="es-ES" altLang="es-CL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 al 30 de Septiembre d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 2018</a:t>
            </a:r>
            <a:endParaRPr lang="es-CL" altLang="es-CL" sz="20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7412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300192" y="6359764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4</a:t>
            </a:r>
          </a:p>
        </p:txBody>
      </p:sp>
      <p:sp>
        <p:nvSpPr>
          <p:cNvPr id="8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1600687"/>
              </p:ext>
            </p:extLst>
          </p:nvPr>
        </p:nvGraphicFramePr>
        <p:xfrm>
          <a:off x="320043" y="1916832"/>
          <a:ext cx="8439349" cy="4253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5700713" y="1125538"/>
            <a:ext cx="3241675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CL" sz="3200" b="1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61,0 </a:t>
            </a:r>
            <a:r>
              <a:rPr lang="es-CL" sz="3200" b="1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%</a:t>
            </a:r>
          </a:p>
          <a:p>
            <a:pPr>
              <a:defRPr/>
            </a:pPr>
            <a:r>
              <a:rPr lang="es-CL" sz="1200" b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Ejecución Promedio </a:t>
            </a:r>
            <a:r>
              <a:rPr lang="es-CL" sz="1200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Septiembre 2018</a:t>
            </a:r>
            <a:endParaRPr lang="es-CL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76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>
          <a:xfrm>
            <a:off x="611188" y="293688"/>
            <a:ext cx="8164512" cy="104775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Período 2006 - 2018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600" b="1" dirty="0" smtClean="0">
                <a:latin typeface="Verdana" panose="020B0604030504040204" pitchFamily="34" charset="0"/>
                <a:ea typeface="ヒラギノ角ゴ Pro W3" pitchFamily="-84" charset="-128"/>
              </a:rPr>
              <a:t>Mes</a:t>
            </a:r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 </a:t>
            </a:r>
            <a:r>
              <a:rPr lang="es-ES_tradnl" altLang="es-CL" sz="1600" b="1" dirty="0" smtClean="0">
                <a:latin typeface="Verdana" panose="020B0604030504040204" pitchFamily="34" charset="0"/>
                <a:ea typeface="ヒラギノ角ゴ Pro W3" pitchFamily="-84" charset="-128"/>
              </a:rPr>
              <a:t>de Septiembre</a:t>
            </a:r>
            <a:endParaRPr lang="es-CL" altLang="es-CL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700713" y="1125538"/>
            <a:ext cx="3241675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CL" sz="3200" b="1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65,2 </a:t>
            </a:r>
            <a:r>
              <a:rPr lang="es-CL" sz="3200" b="1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%</a:t>
            </a:r>
          </a:p>
          <a:p>
            <a:pPr>
              <a:defRPr/>
            </a:pPr>
            <a:r>
              <a:rPr lang="es-CL" sz="1200" b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Ejecución Promedio </a:t>
            </a:r>
            <a:r>
              <a:rPr lang="es-CL" sz="1200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(Septiembre </a:t>
            </a:r>
            <a:r>
              <a:rPr lang="es-CL" sz="1200" b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2006 – 2018)</a:t>
            </a:r>
            <a:endParaRPr lang="es-CL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437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209017" y="6501605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5</a:t>
            </a:r>
          </a:p>
        </p:txBody>
      </p:sp>
      <p:sp>
        <p:nvSpPr>
          <p:cNvPr id="9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9032920"/>
              </p:ext>
            </p:extLst>
          </p:nvPr>
        </p:nvGraphicFramePr>
        <p:xfrm>
          <a:off x="619134" y="1894979"/>
          <a:ext cx="8051801" cy="4432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545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>
          <a:xfrm>
            <a:off x="165100" y="207966"/>
            <a:ext cx="8200430" cy="114300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Comparativo Septiembre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2017 – 2018 - </a:t>
            </a: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 de cada año</a:t>
            </a:r>
            <a:endParaRPr lang="es-CL" altLang="es-CL" sz="18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9460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300192" y="6459538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6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1263650" y="-9328150"/>
          <a:ext cx="6967538" cy="4525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9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59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47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2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48535">
                <a:tc>
                  <a:txBody>
                    <a:bodyPr/>
                    <a:lstStyle/>
                    <a:p>
                      <a:pPr algn="l" fontAlgn="b"/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2014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2013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REGION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Marco Medición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Gasto Devengado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% </a:t>
                      </a:r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Marco Medición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Gasto Devengado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%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TARAPACA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33.195.112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19.906.073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60,0%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37.185.388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22.384.036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60,2%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ANTOFAGASTA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67.085.869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48.005.743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71,6%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64.284.118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41.983.458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ATACAMA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42.693.587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27.719.286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64,9%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41.688.832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22.651.802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54,3%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COQUIMBO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51.495.539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38.241.655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74,3%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50.302.290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32.969.866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VALPARAISO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62.726.027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35.728.639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57,0%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63.215.750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41.733.223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O'HIGGINS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50.314.337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33.664.768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55.386.523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31.245.264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56,4%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MAULE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58.376.243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34.705.154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59,5%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70.533.159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43.494.077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61,7%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BIO - BIO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86.945.037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69.741.410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80,2%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92.281.768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63.927.619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69,3%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ARAUCANIA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71.447.697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47.521.121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82.279.006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45.770.971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55,6%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LOS LAGOS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74.267.786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50.902.376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68,5%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68.213.923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45.535.518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AYSEN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38.024.553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27.515.650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72,4%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36.135.038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22.346.369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61,8%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MAGALLANES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35.753.436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23.545.121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35.904.154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23.742.059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METROPOLITANA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105.821.919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66.997.871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63,3%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99.443.819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68.644.688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69,0%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LOS RIOS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39.353.686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21.323.046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54,2%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44.904.062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29.448.698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ARICA - PARINACOTA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22.196.574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15.047.228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67,8%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27.281.105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15.392.998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56,4%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2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TOTAL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839.697.402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560.565.141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66,8%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869.038.933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551.270.645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 dirty="0">
                          <a:effectLst/>
                        </a:rPr>
                        <a:t>63,4%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26" name="Flecha arriba 25"/>
          <p:cNvSpPr/>
          <p:nvPr/>
        </p:nvSpPr>
        <p:spPr>
          <a:xfrm>
            <a:off x="4267200" y="15420975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s-CL"/>
          </a:p>
        </p:txBody>
      </p:sp>
      <p:sp>
        <p:nvSpPr>
          <p:cNvPr id="27" name="Flecha arriba 26"/>
          <p:cNvSpPr/>
          <p:nvPr/>
        </p:nvSpPr>
        <p:spPr>
          <a:xfrm>
            <a:off x="4267200" y="15582900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28" name="Flecha arriba 27"/>
          <p:cNvSpPr/>
          <p:nvPr/>
        </p:nvSpPr>
        <p:spPr>
          <a:xfrm>
            <a:off x="4267200" y="15906750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29" name="Flecha arriba 28"/>
          <p:cNvSpPr/>
          <p:nvPr/>
        </p:nvSpPr>
        <p:spPr>
          <a:xfrm>
            <a:off x="4267200" y="16230600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0" name="Flecha arriba 29"/>
          <p:cNvSpPr/>
          <p:nvPr/>
        </p:nvSpPr>
        <p:spPr>
          <a:xfrm>
            <a:off x="4267200" y="16392525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1" name="Flecha arriba 30"/>
          <p:cNvSpPr/>
          <p:nvPr/>
        </p:nvSpPr>
        <p:spPr>
          <a:xfrm>
            <a:off x="4267200" y="16716375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2" name="Flecha derecha 31"/>
          <p:cNvSpPr/>
          <p:nvPr/>
        </p:nvSpPr>
        <p:spPr>
          <a:xfrm>
            <a:off x="4295775" y="15278100"/>
            <a:ext cx="304800" cy="2381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s-CL"/>
          </a:p>
        </p:txBody>
      </p:sp>
      <p:sp>
        <p:nvSpPr>
          <p:cNvPr id="33" name="Flecha abajo 32"/>
          <p:cNvSpPr/>
          <p:nvPr/>
        </p:nvSpPr>
        <p:spPr>
          <a:xfrm>
            <a:off x="4267200" y="1509712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4" name="Flecha abajo 33"/>
          <p:cNvSpPr/>
          <p:nvPr/>
        </p:nvSpPr>
        <p:spPr>
          <a:xfrm>
            <a:off x="4267200" y="1574482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5" name="Flecha abajo 34"/>
          <p:cNvSpPr/>
          <p:nvPr/>
        </p:nvSpPr>
        <p:spPr>
          <a:xfrm>
            <a:off x="4267200" y="1606867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6" name="Flecha abajo 35"/>
          <p:cNvSpPr/>
          <p:nvPr/>
        </p:nvSpPr>
        <p:spPr>
          <a:xfrm>
            <a:off x="4267200" y="16878300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7" name="Flecha abajo 36"/>
          <p:cNvSpPr/>
          <p:nvPr/>
        </p:nvSpPr>
        <p:spPr>
          <a:xfrm>
            <a:off x="4267200" y="1704022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8" name="Flecha abajo 37"/>
          <p:cNvSpPr/>
          <p:nvPr/>
        </p:nvSpPr>
        <p:spPr>
          <a:xfrm>
            <a:off x="4267200" y="17202150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9" name="Flecha abajo 38"/>
          <p:cNvSpPr/>
          <p:nvPr/>
        </p:nvSpPr>
        <p:spPr>
          <a:xfrm>
            <a:off x="4267200" y="1736407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40" name="Flecha derecha 39"/>
          <p:cNvSpPr/>
          <p:nvPr/>
        </p:nvSpPr>
        <p:spPr>
          <a:xfrm>
            <a:off x="4267200" y="16554450"/>
            <a:ext cx="304800" cy="2381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41" name="Flecha derecha 40"/>
          <p:cNvSpPr/>
          <p:nvPr/>
        </p:nvSpPr>
        <p:spPr>
          <a:xfrm>
            <a:off x="4267200" y="17526000"/>
            <a:ext cx="304800" cy="2381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24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556271"/>
              </p:ext>
            </p:extLst>
          </p:nvPr>
        </p:nvGraphicFramePr>
        <p:xfrm>
          <a:off x="402181" y="1350966"/>
          <a:ext cx="8031610" cy="4585698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465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1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64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73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59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01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55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83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3031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REGION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>
                          <a:effectLst/>
                        </a:rPr>
                        <a:t>2018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>
                          <a:effectLst/>
                        </a:rPr>
                        <a:t>Estado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>
                          <a:effectLst/>
                        </a:rPr>
                        <a:t>2017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153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Marco Presupuestario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Gasto Devengado 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% 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Marco Presupuestario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Gasto Devengado 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% 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TARAPACA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44.453.847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29.755.495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66,9%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Sube</a:t>
                      </a:r>
                      <a:endParaRPr lang="es-CL" sz="105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37.898.831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22.860.933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60,3%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ANTOFAGASTA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61.125.519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42.622.675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69,7%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Baja</a:t>
                      </a:r>
                      <a:endParaRPr lang="es-CL" sz="105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68.710.867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58.437.960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85,0%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ATACAMA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61.640.483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25.655.473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41,6%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Baja</a:t>
                      </a:r>
                      <a:endParaRPr lang="es-CL" sz="105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61.439.022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40.900.879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COQUIMBO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58.661.864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28.435.533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48,5%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Baja</a:t>
                      </a:r>
                      <a:endParaRPr lang="es-CL" sz="105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62.485.760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43.411.302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69,5%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VALPARAISO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64.509.625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44.669.475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69,2%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5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72.181.179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44.018.607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61,0%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O'HIGGINS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65.759.401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40.613.027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61,8%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5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60.505.023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41.535.370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68,6%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MAULE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70.560.703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48.958.635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69,4%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5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69.626.029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43.303.916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62,2%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BIO - BIO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108.327.267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74.688.683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68,9%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5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114.076.473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76.096.983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ARAUCANIA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107.429.547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47.712.585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44,4%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5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101.796.059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66.016.518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64,9%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LOS LAGOS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82.782.729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56.729.672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68,5%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5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82.514.708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51.339.654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62,2%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AYSEN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54.681.367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32.178.356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58,8%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5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62.230.943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29.163.643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46,9%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MAGALLANES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72.451.623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50.426.666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69,6%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5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54.361.174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40.541.333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74,6%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METROPOLITANA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102.898.083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65.205.317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63,4%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5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104.263.716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67.054.089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64,3%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LOS RIOS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46.020.537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27.958.996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60,8%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5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44.235.094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27.570.169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62,3%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ARICA - PARINACOTA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39.640.797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19.425.748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49,0%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5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31.546.305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23.551.414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74,7%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9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TOTAL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    1.040.943.392 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       635.036.336 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61,0%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5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       1.027.871.183 </a:t>
                      </a:r>
                      <a:endParaRPr lang="es-CL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        675.802.770 </a:t>
                      </a:r>
                      <a:endParaRPr lang="es-CL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65,7%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FONDEMA  - MAGALLANES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6.459.080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3.262.561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50,5%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5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8.457.506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2.051.448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24,3%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936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TOTAL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1.047.402.472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638.298.897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60,9%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5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1.036.328.689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677.854.218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65,4%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665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 bwMode="auto">
          <a:xfrm>
            <a:off x="95627" y="116632"/>
            <a:ext cx="820043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ヒラギノ角ゴ Pro W3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Comparativo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Agosto - Septiembre 2018 - </a:t>
            </a: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</a:t>
            </a:r>
            <a:endParaRPr lang="es-CL" altLang="es-CL" sz="18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7</a:t>
            </a:fld>
            <a:endParaRPr lang="en-US" altLang="es-CL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997372"/>
              </p:ext>
            </p:extLst>
          </p:nvPr>
        </p:nvGraphicFramePr>
        <p:xfrm>
          <a:off x="200987" y="1259639"/>
          <a:ext cx="8475470" cy="4833656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625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1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06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69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56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75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63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REGION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DEVENGADO AGOSTO 2018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 EJECUCION AGOSTO 2018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DEVENGADO SEPTIEMBRE 2018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 EJECUCION SEPTIEMBRE 2018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Variación Mensual (M$)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 Variación Mensual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097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TARAPACA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27.588.406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62,1%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29.755.495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66,9%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2.167.089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4,9%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097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ANTOFAGASTA</a:t>
                      </a:r>
                      <a:endParaRPr lang="es-CL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39.399.855</a:t>
                      </a:r>
                      <a:endParaRPr lang="es-CL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64,5%</a:t>
                      </a:r>
                      <a:endParaRPr lang="es-CL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42.622.675</a:t>
                      </a:r>
                      <a:endParaRPr lang="es-CL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69,7%</a:t>
                      </a:r>
                      <a:endParaRPr lang="es-CL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3.222.820</a:t>
                      </a:r>
                      <a:endParaRPr lang="es-CL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5,3%</a:t>
                      </a:r>
                      <a:endParaRPr lang="es-CL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097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ATACAMA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23.746.794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38,3%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25.655.473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41,6%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1.908.679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3,4%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097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COQUIMBO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22.294.465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37,6%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28.435.533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48,5%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6.141.068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10,9%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097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VALPARAISO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40.785.723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55,6%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44.669.475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69,2%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3.883.752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13,6%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6097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O'HIGGINS</a:t>
                      </a:r>
                      <a:endParaRPr lang="es-CL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36.557.582</a:t>
                      </a:r>
                      <a:endParaRPr lang="es-CL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56,8%</a:t>
                      </a:r>
                      <a:endParaRPr lang="es-CL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40.613.027</a:t>
                      </a:r>
                      <a:endParaRPr lang="es-CL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61,8%</a:t>
                      </a:r>
                      <a:endParaRPr lang="es-CL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4.055.445</a:t>
                      </a:r>
                      <a:endParaRPr lang="es-CL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4,9%</a:t>
                      </a:r>
                      <a:endParaRPr lang="es-CL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6097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MAULE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43.128.819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61,1%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48.958.635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69,4%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5.829.816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8,3%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6097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BIO - BIO</a:t>
                      </a:r>
                      <a:endParaRPr lang="es-CL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68.317.859</a:t>
                      </a:r>
                      <a:endParaRPr lang="es-CL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63,4%</a:t>
                      </a:r>
                      <a:endParaRPr lang="es-CL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74.688.683</a:t>
                      </a:r>
                      <a:endParaRPr lang="es-CL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68,9%</a:t>
                      </a:r>
                      <a:endParaRPr lang="es-CL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6.370.824</a:t>
                      </a:r>
                      <a:endParaRPr lang="es-CL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5,5%</a:t>
                      </a:r>
                      <a:endParaRPr lang="es-CL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6097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ARAUCANIA</a:t>
                      </a:r>
                      <a:endParaRPr lang="es-CL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40.310.359</a:t>
                      </a:r>
                      <a:endParaRPr lang="es-CL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37,6%</a:t>
                      </a:r>
                      <a:endParaRPr lang="es-CL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47.712.585</a:t>
                      </a:r>
                      <a:endParaRPr lang="es-CL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44,4%</a:t>
                      </a:r>
                      <a:endParaRPr lang="es-CL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7.402.226</a:t>
                      </a:r>
                      <a:endParaRPr lang="es-CL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6,8%</a:t>
                      </a:r>
                      <a:endParaRPr lang="es-CL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6097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LOS LAGOS</a:t>
                      </a:r>
                      <a:endParaRPr lang="es-CL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50.484.540</a:t>
                      </a:r>
                      <a:endParaRPr lang="es-CL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61,9%</a:t>
                      </a:r>
                      <a:endParaRPr lang="es-CL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56.729.672</a:t>
                      </a:r>
                      <a:endParaRPr lang="es-CL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68,5%</a:t>
                      </a:r>
                      <a:endParaRPr lang="es-CL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6.245.132</a:t>
                      </a:r>
                      <a:endParaRPr lang="es-CL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6,6%</a:t>
                      </a:r>
                      <a:endParaRPr lang="es-CL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6097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AYSEN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27.886.546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51,0%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32.178.356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58,8%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4.291.810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7,8%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6097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MAGALLANES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45.913.266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74,2%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50.426.666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69,6%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4.513.400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-4,6%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6097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METROPOLITANA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59.055.885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57,4%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65.205.317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63,4%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6.149.432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6,0%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6097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LOS RIOS</a:t>
                      </a:r>
                      <a:endParaRPr lang="es-CL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25.386.553</a:t>
                      </a:r>
                      <a:endParaRPr lang="es-CL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55,5%</a:t>
                      </a:r>
                      <a:endParaRPr lang="es-CL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27.958.996</a:t>
                      </a:r>
                      <a:endParaRPr lang="es-CL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60,8%</a:t>
                      </a:r>
                      <a:endParaRPr lang="es-CL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2.572.443</a:t>
                      </a:r>
                      <a:endParaRPr lang="es-CL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5,3%</a:t>
                      </a:r>
                      <a:endParaRPr lang="es-CL" sz="105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6097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ARICA - PARINACOTA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18.602.700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51,7%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19.425.748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49,0%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823.048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-2,7%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6097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SUBTOTAL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569.459.352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55,1%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635.036.336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61,0%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65.576.984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5,9%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6097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FONDEMA  - MAGALLANES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3.155.374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48,9%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3.262.561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50,5%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107.187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1,7%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6097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100" b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100" b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572.614.726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100" b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55,1%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100" b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638.298.897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100" b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60,9%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100" b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65.684.171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100" b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5,8%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463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451600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 bwMode="auto">
          <a:xfrm>
            <a:off x="37509" y="188640"/>
            <a:ext cx="820043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ヒラギノ角ゴ Pro W3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Comparativo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Agosto - Septiembre 2018 </a:t>
            </a: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</a:t>
            </a:r>
            <a:endParaRPr lang="es-CL" altLang="es-CL" sz="18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2" name="Marcador de número de diapositiva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8</a:t>
            </a:fld>
            <a:endParaRPr lang="en-US" altLang="es-CL"/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7819399"/>
              </p:ext>
            </p:extLst>
          </p:nvPr>
        </p:nvGraphicFramePr>
        <p:xfrm>
          <a:off x="323528" y="1213290"/>
          <a:ext cx="8496944" cy="5163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936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>
          <a:xfrm>
            <a:off x="323850" y="260350"/>
            <a:ext cx="8164513" cy="103505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/>
            </a:r>
            <a:b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Comparación Gasto Promedio respecto Septiembre 2018</a:t>
            </a:r>
            <a:b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600" b="1" dirty="0" smtClean="0">
                <a:solidFill>
                  <a:schemeClr val="accent1"/>
                </a:solidFill>
                <a:latin typeface="Verdana" panose="020B0604030504040204" pitchFamily="34" charset="0"/>
                <a:ea typeface="ヒラギノ角ゴ Pro W3" pitchFamily="-84" charset="-128"/>
              </a:rPr>
              <a:t> </a:t>
            </a:r>
            <a:r>
              <a:rPr lang="es-ES" altLang="es-CL" sz="1400" b="1" dirty="0" smtClean="0">
                <a:solidFill>
                  <a:schemeClr val="accent1"/>
                </a:solidFill>
                <a:latin typeface="Verdana" panose="020B0604030504040204" pitchFamily="34" charset="0"/>
                <a:ea typeface="ヒラギノ角ゴ Pro W3" pitchFamily="-84" charset="-128"/>
              </a:rPr>
              <a:t>(montos en M$ de 2018)</a:t>
            </a:r>
            <a:endParaRPr lang="es-CL" altLang="es-CL" sz="1400" dirty="0" smtClean="0">
              <a:solidFill>
                <a:schemeClr val="accent1"/>
              </a:solidFill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20484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183313" y="6373813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6DD0AA-B0FF-4BA1-BDDE-01971C810BD7}" type="slidenum">
              <a:rPr lang="en-US" altLang="es-CL" sz="1000" smtClean="0">
                <a:solidFill>
                  <a:srgbClr val="898989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s-CL" sz="1000" smtClean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304993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721498"/>
              </p:ext>
            </p:extLst>
          </p:nvPr>
        </p:nvGraphicFramePr>
        <p:xfrm>
          <a:off x="411162" y="1412776"/>
          <a:ext cx="8337301" cy="4392483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479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1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72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48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4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43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58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10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57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14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a 30  de Septiembre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>
                          <a:effectLst/>
                        </a:rPr>
                        <a:t>Promedio 2006 - 2010</a:t>
                      </a:r>
                      <a:endParaRPr lang="es-CL" sz="11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>
                          <a:effectLst/>
                        </a:rPr>
                        <a:t>Promedio 2010 - 2014</a:t>
                      </a:r>
                      <a:endParaRPr lang="es-CL" sz="11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>
                          <a:effectLst/>
                        </a:rPr>
                        <a:t>Promedio 2014 - 2018</a:t>
                      </a:r>
                      <a:endParaRPr lang="es-CL" sz="11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Devengado 2018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Región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>
                          <a:effectLst/>
                        </a:rPr>
                        <a:t>Gasto Acumulado</a:t>
                      </a:r>
                      <a:endParaRPr lang="es-CL" sz="11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>
                          <a:effectLst/>
                        </a:rPr>
                        <a:t>%</a:t>
                      </a:r>
                      <a:endParaRPr lang="es-CL" sz="11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>
                          <a:effectLst/>
                        </a:rPr>
                        <a:t>Gasto Acumulado</a:t>
                      </a:r>
                      <a:endParaRPr lang="es-CL" sz="11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>
                          <a:effectLst/>
                        </a:rPr>
                        <a:t>%</a:t>
                      </a:r>
                      <a:endParaRPr lang="es-CL" sz="11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Acumulado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Acumulado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272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TARAPACA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13.613.225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60,6%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19.803.718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54,5%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26.325.473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64,9%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29.755.495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66,9%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272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ANTOFAGASTA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31.956.020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69,0%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44.592.413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67,1%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50.853.819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72,2%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42.622.675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69,7%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272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ATACAMA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18.438.085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65,9%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23.167.637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52,7%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32.028.762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57,6%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25.655.473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41,6%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272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COQUIMBO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30.931.172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69,6%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37.007.908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66,0%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41.255.574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66,9%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28.435.533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48,5%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272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VALPARAISO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29.531.048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70,9%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39.557.236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63,0%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46.769.303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66,7%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44.669.475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69,2%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272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O'HIGGINS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22.510.174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65,6%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32.557.395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60,2%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40.845.929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67,3%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40.613.027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61,8%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272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MAULE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27.650.451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57,1%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39.580.656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60,6%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46.523.066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67,3%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48.958.635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69,4%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0272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BIO - BIO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45.333.931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62,5%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65.904.940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66,1%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81.052.206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75,1%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74.688.683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68,9%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0272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ARAUCANIA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28.644.051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59,5%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46.341.940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59,4%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60.619.699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62,0%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47.712.585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44,4%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0272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LOS LAGOS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44.201.632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71,6%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51.411.197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67,4%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57.952.165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68,5%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56.729.672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68,5%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0272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AYSEN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14.618.758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66,0%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23.117.411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63,0%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31.261.572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61,5%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32.178.356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58,8%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0272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MAGALLANES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15.740.694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59,1%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21.574.821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60,3%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36.766.660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67,4%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50.426.666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69,6%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0272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METROPOLITANA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59.907.312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67,5%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76.347.980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69,5%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77.828.261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69,2%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65.205.317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63,4%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0272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LOS RIOS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18.396.958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57,9%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28.211.353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67,5%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29.664.901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62,7%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27.958.996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60,8%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3229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ARICA - PARINACOTA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11.659.601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61,3%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17.183.946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61,9%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19.782.779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65,7%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19.425.748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49,0%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3229"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TOTAL</a:t>
                      </a:r>
                      <a:endParaRPr lang="es-CL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401.110.490</a:t>
                      </a:r>
                      <a:endParaRPr lang="es-CL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64,9%</a:t>
                      </a:r>
                      <a:endParaRPr lang="es-CL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566.360.549</a:t>
                      </a:r>
                      <a:endParaRPr lang="es-CL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62,6%</a:t>
                      </a:r>
                      <a:endParaRPr lang="es-CL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679.530.170</a:t>
                      </a:r>
                      <a:endParaRPr lang="es-CL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67,0%</a:t>
                      </a:r>
                      <a:endParaRPr lang="es-CL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635.036.336</a:t>
                      </a:r>
                      <a:endParaRPr lang="es-CL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61,0%</a:t>
                      </a:r>
                      <a:endParaRPr lang="es-CL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07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5628</TotalTime>
  <Words>2281</Words>
  <Application>Microsoft Office PowerPoint</Application>
  <PresentationFormat>Presentación en pantalla (4:3)</PresentationFormat>
  <Paragraphs>1153</Paragraphs>
  <Slides>15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15</vt:i4>
      </vt:variant>
    </vt:vector>
  </HeadingPairs>
  <TitlesOfParts>
    <vt:vector size="25" baseType="lpstr">
      <vt:lpstr>ＭＳ Ｐゴシック</vt:lpstr>
      <vt:lpstr>ＭＳ Ｐゴシック</vt:lpstr>
      <vt:lpstr>Arial</vt:lpstr>
      <vt:lpstr>Calibri</vt:lpstr>
      <vt:lpstr>Century Gothic</vt:lpstr>
      <vt:lpstr>Verdana</vt:lpstr>
      <vt:lpstr>Verdana Bold</vt:lpstr>
      <vt:lpstr>ヒラギノ角ゴ Pro W3</vt:lpstr>
      <vt:lpstr>1_Office Theme</vt:lpstr>
      <vt:lpstr>Diseño personalizado</vt:lpstr>
      <vt:lpstr>Presentación de PowerPoint</vt:lpstr>
      <vt:lpstr>Presentación de PowerPoint</vt:lpstr>
      <vt:lpstr>Programa de Inversión Gobiernos Regionales Gasto Devengado al 30 de Septiembre2018 – Montos Miles $</vt:lpstr>
      <vt:lpstr>Programa de Inversión Gobiernos Regionales Ejecución Presupuestaria al 30 de Septiembre de 2018</vt:lpstr>
      <vt:lpstr>Programa de Inversión Gobiernos Regionales Ejecución Presupuestaria Período 2006 - 2018 Mes de Septiembre</vt:lpstr>
      <vt:lpstr>Programa de Inversión Gobiernos Regionales Ejecución Presupuestaria Comparativo Septiembre 2017 – 2018 - Montos en Miles de $ de cada año</vt:lpstr>
      <vt:lpstr>Presentación de PowerPoint</vt:lpstr>
      <vt:lpstr>Presentación de PowerPoint</vt:lpstr>
      <vt:lpstr>Programa de Inversión Gobiernos Regionales Comparación Gasto Promedio respecto Septiembre 2018  (montos en M$ de 2018)</vt:lpstr>
      <vt:lpstr>Programa de Inversión Gobiernos Regionales Ejecución Presupuestaria por Tipo de Gasto Septiembre 2018 Montos en Miles de $</vt:lpstr>
      <vt:lpstr>Programa de Inversión Gobiernos Regionales Ejecución Presupuestaria por Tipo de Gasto Septiembre 2018 Montos en Miles de $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Gabriel Badagnani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Executive Director</dc:creator>
  <cp:lastModifiedBy>Patricia Barrales Vera</cp:lastModifiedBy>
  <cp:revision>152</cp:revision>
  <cp:lastPrinted>2018-08-14T21:01:58Z</cp:lastPrinted>
  <dcterms:created xsi:type="dcterms:W3CDTF">2010-11-27T19:44:20Z</dcterms:created>
  <dcterms:modified xsi:type="dcterms:W3CDTF">2018-11-05T12:44:47Z</dcterms:modified>
</cp:coreProperties>
</file>